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 id="266" r:id="rId54"/>
    <p:sldId id="267"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arnchang" charset="1" panose="00000000000000000000"/>
      <p:regular r:id="rId10"/>
    </p:embeddedFont>
    <p:embeddedFont>
      <p:font typeface="Karnchang Bold" charset="1" panose="00000000000000000000"/>
      <p:regular r:id="rId11"/>
    </p:embeddedFont>
    <p:embeddedFont>
      <p:font typeface="Karnchang Italics" charset="1" panose="00000000000000000000"/>
      <p:regular r:id="rId12"/>
    </p:embeddedFont>
    <p:embeddedFont>
      <p:font typeface="Karnchang Bold Italics" charset="1" panose="00000000000000000000"/>
      <p:regular r:id="rId13"/>
    </p:embeddedFont>
    <p:embeddedFont>
      <p:font typeface="Karnchang Thin" charset="1" panose="00000000000000000000"/>
      <p:regular r:id="rId14"/>
    </p:embeddedFont>
    <p:embeddedFont>
      <p:font typeface="Karnchang Thin Italics" charset="1" panose="00000000000000000000"/>
      <p:regular r:id="rId15"/>
    </p:embeddedFont>
    <p:embeddedFont>
      <p:font typeface="Karnchang Light" charset="1" panose="00000000000000000000"/>
      <p:regular r:id="rId16"/>
    </p:embeddedFont>
    <p:embeddedFont>
      <p:font typeface="Karnchang Light Italics" charset="1" panose="00000000000000000000"/>
      <p:regular r:id="rId17"/>
    </p:embeddedFont>
    <p:embeddedFont>
      <p:font typeface="Karnchang Medium" charset="1" panose="00000000000000000000"/>
      <p:regular r:id="rId18"/>
    </p:embeddedFont>
    <p:embeddedFont>
      <p:font typeface="Karnchang Medium Italics" charset="1" panose="00000000000000000000"/>
      <p:regular r:id="rId19"/>
    </p:embeddedFont>
    <p:embeddedFont>
      <p:font typeface="Karnchang Semi-Bold" charset="1" panose="00000000000000000000"/>
      <p:regular r:id="rId20"/>
    </p:embeddedFont>
    <p:embeddedFont>
      <p:font typeface="Karnchang Semi-Bold Italics" charset="1" panose="00000000000000000000"/>
      <p:regular r:id="rId21"/>
    </p:embeddedFont>
    <p:embeddedFont>
      <p:font typeface="Karnchang Ultra-Bold" charset="1" panose="00000000000000000000"/>
      <p:regular r:id="rId22"/>
    </p:embeddedFont>
    <p:embeddedFont>
      <p:font typeface="Karnchang Ultra-Bold Italics" charset="1" panose="00000000000000000000"/>
      <p:regular r:id="rId23"/>
    </p:embeddedFont>
    <p:embeddedFont>
      <p:font typeface="Karnchang Heavy" charset="1" panose="00000000000000000000"/>
      <p:regular r:id="rId24"/>
    </p:embeddedFont>
    <p:embeddedFont>
      <p:font typeface="Karnchang Heavy Italics" charset="1" panose="000000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54" Target="slides/slide11.xml" Type="http://schemas.openxmlformats.org/officeDocument/2006/relationships/slide"/><Relationship Id="rId55" Target="slides/slide1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https://github.com/rizkyaryendigumilang/23001042-15-Kiky-project-gold-noenv-.git"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www.kaggle.com/datasets/ilhamfp31/indonesian-abusive-and-hate-speech-twitter-text"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sp>
        <p:nvSpPr>
          <p:cNvPr name="TextBox 2" id="2"/>
          <p:cNvSpPr txBox="true"/>
          <p:nvPr/>
        </p:nvSpPr>
        <p:spPr>
          <a:xfrm rot="0">
            <a:off x="143464" y="9405940"/>
            <a:ext cx="4578170" cy="693848"/>
          </a:xfrm>
          <a:prstGeom prst="rect">
            <a:avLst/>
          </a:prstGeom>
        </p:spPr>
        <p:txBody>
          <a:bodyPr anchor="t" rtlCol="false" tIns="0" lIns="0" bIns="0" rIns="0">
            <a:spAutoFit/>
          </a:bodyPr>
          <a:lstStyle/>
          <a:p>
            <a:pPr>
              <a:lnSpc>
                <a:spcPts val="4449"/>
              </a:lnSpc>
            </a:pPr>
            <a:r>
              <a:rPr lang="en-US" sz="3178">
                <a:solidFill>
                  <a:srgbClr val="000000"/>
                </a:solidFill>
                <a:latin typeface="Karnchang"/>
              </a:rPr>
              <a:t>Rizky Aryendi Gumilang</a:t>
            </a:r>
          </a:p>
        </p:txBody>
      </p:sp>
      <p:sp>
        <p:nvSpPr>
          <p:cNvPr name="TextBox 3" id="3"/>
          <p:cNvSpPr txBox="true"/>
          <p:nvPr/>
        </p:nvSpPr>
        <p:spPr>
          <a:xfrm rot="0">
            <a:off x="260799" y="2652070"/>
            <a:ext cx="10112081" cy="2739176"/>
          </a:xfrm>
          <a:prstGeom prst="rect">
            <a:avLst/>
          </a:prstGeom>
        </p:spPr>
        <p:txBody>
          <a:bodyPr anchor="t" rtlCol="false" tIns="0" lIns="0" bIns="0" rIns="0">
            <a:spAutoFit/>
          </a:bodyPr>
          <a:lstStyle/>
          <a:p>
            <a:pPr>
              <a:lnSpc>
                <a:spcPts val="4824"/>
              </a:lnSpc>
            </a:pPr>
            <a:r>
              <a:rPr lang="en-US" sz="5243">
                <a:solidFill>
                  <a:srgbClr val="000000"/>
                </a:solidFill>
                <a:latin typeface="Karnchang Bold"/>
              </a:rPr>
              <a:t>ANALISIS SENTIMEN DATA TWITTER TERHADAP KONTEN ABUSIF DAN DAN KATA NONBAKU</a:t>
            </a:r>
          </a:p>
        </p:txBody>
      </p:sp>
      <p:grpSp>
        <p:nvGrpSpPr>
          <p:cNvPr name="Group 4" id="4"/>
          <p:cNvGrpSpPr/>
          <p:nvPr/>
        </p:nvGrpSpPr>
        <p:grpSpPr>
          <a:xfrm rot="0">
            <a:off x="10754447" y="-3093732"/>
            <a:ext cx="18901247" cy="17982775"/>
            <a:chOff x="0" y="0"/>
            <a:chExt cx="25201662" cy="23977033"/>
          </a:xfrm>
        </p:grpSpPr>
        <p:grpSp>
          <p:nvGrpSpPr>
            <p:cNvPr name="Group 5" id="5"/>
            <p:cNvGrpSpPr/>
            <p:nvPr/>
          </p:nvGrpSpPr>
          <p:grpSpPr>
            <a:xfrm rot="2252144">
              <a:off x="2887185" y="2861146"/>
              <a:ext cx="14259267" cy="14323066"/>
              <a:chOff x="0" y="0"/>
              <a:chExt cx="2816645" cy="2829248"/>
            </a:xfrm>
          </p:grpSpPr>
          <p:sp>
            <p:nvSpPr>
              <p:cNvPr name="Freeform 6" id="6"/>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7" id="7"/>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2252144">
              <a:off x="4620058" y="6213209"/>
              <a:ext cx="14259267" cy="14323066"/>
              <a:chOff x="0" y="0"/>
              <a:chExt cx="2816645" cy="2829248"/>
            </a:xfrm>
          </p:grpSpPr>
          <p:sp>
            <p:nvSpPr>
              <p:cNvPr name="Freeform 9" id="9"/>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0" id="10"/>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2252144">
              <a:off x="8055210" y="6792821"/>
              <a:ext cx="14259267" cy="14323066"/>
              <a:chOff x="0" y="0"/>
              <a:chExt cx="2816645" cy="2829248"/>
            </a:xfrm>
          </p:grpSpPr>
          <p:sp>
            <p:nvSpPr>
              <p:cNvPr name="Freeform 12" id="12"/>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3" id="13"/>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14" id="14"/>
          <p:cNvSpPr txBox="true"/>
          <p:nvPr/>
        </p:nvSpPr>
        <p:spPr>
          <a:xfrm rot="0">
            <a:off x="260799" y="5773831"/>
            <a:ext cx="8421811" cy="400168"/>
          </a:xfrm>
          <a:prstGeom prst="rect">
            <a:avLst/>
          </a:prstGeom>
        </p:spPr>
        <p:txBody>
          <a:bodyPr anchor="t" rtlCol="false" tIns="0" lIns="0" bIns="0" rIns="0">
            <a:spAutoFit/>
          </a:bodyPr>
          <a:lstStyle/>
          <a:p>
            <a:pPr>
              <a:lnSpc>
                <a:spcPts val="2565"/>
              </a:lnSpc>
            </a:pPr>
            <a:r>
              <a:rPr lang="en-US" sz="1832">
                <a:solidFill>
                  <a:srgbClr val="000000"/>
                </a:solidFill>
                <a:latin typeface="Karnchang"/>
              </a:rPr>
              <a:t>https://github.com/rizkyaryendigumilang/23001042-15-Kiky-project-gold.git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649703" y="669255"/>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167175" y="-5508620"/>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841758" y="5506216"/>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528139" y="393866"/>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492359" y="9334613"/>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Freeform 31" id="31"/>
          <p:cNvSpPr/>
          <p:nvPr/>
        </p:nvSpPr>
        <p:spPr>
          <a:xfrm flipH="false" flipV="false" rot="0">
            <a:off x="1207002" y="2177744"/>
            <a:ext cx="4862713" cy="2699930"/>
          </a:xfrm>
          <a:custGeom>
            <a:avLst/>
            <a:gdLst/>
            <a:ahLst/>
            <a:cxnLst/>
            <a:rect r="r" b="b" t="t" l="l"/>
            <a:pathLst>
              <a:path h="2699930" w="4862713">
                <a:moveTo>
                  <a:pt x="0" y="0"/>
                </a:moveTo>
                <a:lnTo>
                  <a:pt x="4862712" y="0"/>
                </a:lnTo>
                <a:lnTo>
                  <a:pt x="4862712" y="2699930"/>
                </a:lnTo>
                <a:lnTo>
                  <a:pt x="0" y="2699930"/>
                </a:lnTo>
                <a:lnTo>
                  <a:pt x="0" y="0"/>
                </a:lnTo>
                <a:close/>
              </a:path>
            </a:pathLst>
          </a:custGeom>
          <a:blipFill>
            <a:blip r:embed="rId2"/>
            <a:stretch>
              <a:fillRect l="-6905" t="0" r="-7532" b="0"/>
            </a:stretch>
          </a:blipFill>
        </p:spPr>
      </p:sp>
      <p:sp>
        <p:nvSpPr>
          <p:cNvPr name="Freeform 32" id="32"/>
          <p:cNvSpPr/>
          <p:nvPr/>
        </p:nvSpPr>
        <p:spPr>
          <a:xfrm flipH="false" flipV="false" rot="0">
            <a:off x="1132396" y="5223164"/>
            <a:ext cx="5011924" cy="3765960"/>
          </a:xfrm>
          <a:custGeom>
            <a:avLst/>
            <a:gdLst/>
            <a:ahLst/>
            <a:cxnLst/>
            <a:rect r="r" b="b" t="t" l="l"/>
            <a:pathLst>
              <a:path h="3765960" w="5011924">
                <a:moveTo>
                  <a:pt x="0" y="0"/>
                </a:moveTo>
                <a:lnTo>
                  <a:pt x="5011924" y="0"/>
                </a:lnTo>
                <a:lnTo>
                  <a:pt x="5011924" y="3765960"/>
                </a:lnTo>
                <a:lnTo>
                  <a:pt x="0" y="3765960"/>
                </a:lnTo>
                <a:lnTo>
                  <a:pt x="0" y="0"/>
                </a:lnTo>
                <a:close/>
              </a:path>
            </a:pathLst>
          </a:custGeom>
          <a:blipFill>
            <a:blip r:embed="rId3"/>
            <a:stretch>
              <a:fillRect l="-2821" t="-217" r="0" b="-217"/>
            </a:stretch>
          </a:blipFill>
        </p:spPr>
      </p:sp>
      <p:sp>
        <p:nvSpPr>
          <p:cNvPr name="TextBox 33" id="33"/>
          <p:cNvSpPr txBox="true"/>
          <p:nvPr/>
        </p:nvSpPr>
        <p:spPr>
          <a:xfrm rot="0">
            <a:off x="2767508" y="520549"/>
            <a:ext cx="11562495" cy="983743"/>
          </a:xfrm>
          <a:prstGeom prst="rect">
            <a:avLst/>
          </a:prstGeom>
        </p:spPr>
        <p:txBody>
          <a:bodyPr anchor="t" rtlCol="false" tIns="0" lIns="0" bIns="0" rIns="0">
            <a:spAutoFit/>
          </a:bodyPr>
          <a:lstStyle/>
          <a:p>
            <a:pPr algn="ctr">
              <a:lnSpc>
                <a:spcPts val="5244"/>
              </a:lnSpc>
            </a:pPr>
            <a:r>
              <a:rPr lang="en-US" sz="5700">
                <a:solidFill>
                  <a:srgbClr val="243342"/>
                </a:solidFill>
                <a:latin typeface="Karnchang Bold"/>
              </a:rPr>
              <a:t>Dokumentasi API Text Cleansing</a:t>
            </a:r>
          </a:p>
        </p:txBody>
      </p:sp>
      <p:sp>
        <p:nvSpPr>
          <p:cNvPr name="TextBox 34" id="34"/>
          <p:cNvSpPr txBox="true"/>
          <p:nvPr/>
        </p:nvSpPr>
        <p:spPr>
          <a:xfrm rot="0">
            <a:off x="15484095" y="425364"/>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5</a:t>
            </a:r>
          </a:p>
        </p:txBody>
      </p:sp>
      <p:sp>
        <p:nvSpPr>
          <p:cNvPr name="TextBox 35" id="35"/>
          <p:cNvSpPr txBox="true"/>
          <p:nvPr/>
        </p:nvSpPr>
        <p:spPr>
          <a:xfrm rot="0">
            <a:off x="413779" y="9382238"/>
            <a:ext cx="7118830" cy="444500"/>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Rizky Aryendi Gumilang</a:t>
            </a:r>
          </a:p>
        </p:txBody>
      </p:sp>
      <p:sp>
        <p:nvSpPr>
          <p:cNvPr name="TextBox 36" id="36"/>
          <p:cNvSpPr txBox="true"/>
          <p:nvPr/>
        </p:nvSpPr>
        <p:spPr>
          <a:xfrm rot="0">
            <a:off x="6341749" y="2732591"/>
            <a:ext cx="3571468" cy="741662"/>
          </a:xfrm>
          <a:prstGeom prst="rect">
            <a:avLst/>
          </a:prstGeom>
        </p:spPr>
        <p:txBody>
          <a:bodyPr anchor="t" rtlCol="false" tIns="0" lIns="0" bIns="0" rIns="0">
            <a:spAutoFit/>
          </a:bodyPr>
          <a:lstStyle/>
          <a:p>
            <a:pPr algn="just">
              <a:lnSpc>
                <a:spcPts val="2696"/>
              </a:lnSpc>
            </a:pPr>
            <a:r>
              <a:rPr lang="en-US" sz="1925">
                <a:solidFill>
                  <a:srgbClr val="000000"/>
                </a:solidFill>
                <a:latin typeface="Karnchang"/>
              </a:rPr>
              <a:t>Berikut APi Documentation for Data Processing and Modeling</a:t>
            </a:r>
          </a:p>
        </p:txBody>
      </p:sp>
      <p:sp>
        <p:nvSpPr>
          <p:cNvPr name="TextBox 37" id="37"/>
          <p:cNvSpPr txBox="true"/>
          <p:nvPr/>
        </p:nvSpPr>
        <p:spPr>
          <a:xfrm rot="0">
            <a:off x="6509411" y="7646948"/>
            <a:ext cx="3571468" cy="408287"/>
          </a:xfrm>
          <a:prstGeom prst="rect">
            <a:avLst/>
          </a:prstGeom>
        </p:spPr>
        <p:txBody>
          <a:bodyPr anchor="t" rtlCol="false" tIns="0" lIns="0" bIns="0" rIns="0">
            <a:spAutoFit/>
          </a:bodyPr>
          <a:lstStyle/>
          <a:p>
            <a:pPr algn="just">
              <a:lnSpc>
                <a:spcPts val="2696"/>
              </a:lnSpc>
            </a:pPr>
            <a:r>
              <a:rPr lang="en-US" sz="1925">
                <a:solidFill>
                  <a:srgbClr val="000000"/>
                </a:solidFill>
                <a:latin typeface="Karnchang"/>
              </a:rPr>
              <a:t>Data Cleansing Proseccing</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TextBox 31" id="31"/>
          <p:cNvSpPr txBox="true"/>
          <p:nvPr/>
        </p:nvSpPr>
        <p:spPr>
          <a:xfrm rot="0">
            <a:off x="4293776" y="669680"/>
            <a:ext cx="9700448" cy="1107440"/>
          </a:xfrm>
          <a:prstGeom prst="rect">
            <a:avLst/>
          </a:prstGeom>
        </p:spPr>
        <p:txBody>
          <a:bodyPr anchor="t" rtlCol="false" tIns="0" lIns="0" bIns="0" rIns="0">
            <a:spAutoFit/>
          </a:bodyPr>
          <a:lstStyle/>
          <a:p>
            <a:pPr algn="ctr">
              <a:lnSpc>
                <a:spcPts val="5980"/>
              </a:lnSpc>
            </a:pPr>
            <a:r>
              <a:rPr lang="en-US" sz="6500">
                <a:solidFill>
                  <a:srgbClr val="243342"/>
                </a:solidFill>
                <a:latin typeface="Karnchang Bold"/>
              </a:rPr>
              <a:t>Kesimpulan</a:t>
            </a:r>
          </a:p>
        </p:txBody>
      </p:sp>
      <p:sp>
        <p:nvSpPr>
          <p:cNvPr name="TextBox 32" id="32"/>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5</a:t>
            </a:r>
          </a:p>
        </p:txBody>
      </p:sp>
      <p:sp>
        <p:nvSpPr>
          <p:cNvPr name="TextBox 33" id="33"/>
          <p:cNvSpPr txBox="true"/>
          <p:nvPr/>
        </p:nvSpPr>
        <p:spPr>
          <a:xfrm rot="0">
            <a:off x="551143" y="9305925"/>
            <a:ext cx="7118830" cy="444500"/>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Rizky Aryendi Gumilang</a:t>
            </a:r>
          </a:p>
        </p:txBody>
      </p:sp>
      <p:sp>
        <p:nvSpPr>
          <p:cNvPr name="TextBox 34" id="34"/>
          <p:cNvSpPr txBox="true"/>
          <p:nvPr/>
        </p:nvSpPr>
        <p:spPr>
          <a:xfrm rot="0">
            <a:off x="1921210" y="3147093"/>
            <a:ext cx="14784402" cy="3187672"/>
          </a:xfrm>
          <a:prstGeom prst="rect">
            <a:avLst/>
          </a:prstGeom>
        </p:spPr>
        <p:txBody>
          <a:bodyPr anchor="t" rtlCol="false" tIns="0" lIns="0" bIns="0" rIns="0">
            <a:spAutoFit/>
          </a:bodyPr>
          <a:lstStyle/>
          <a:p>
            <a:pPr algn="just">
              <a:lnSpc>
                <a:spcPts val="3079"/>
              </a:lnSpc>
            </a:pPr>
            <a:r>
              <a:rPr lang="en-US" sz="2199">
                <a:solidFill>
                  <a:srgbClr val="000000"/>
                </a:solidFill>
                <a:latin typeface="Karnchang"/>
              </a:rPr>
              <a:t>1.Tweet non abusive memiliki persentase yang lebih tinggi daripada tweet abusive.</a:t>
            </a:r>
          </a:p>
          <a:p>
            <a:pPr algn="just">
              <a:lnSpc>
                <a:spcPts val="3079"/>
              </a:lnSpc>
            </a:pPr>
          </a:p>
          <a:p>
            <a:pPr algn="just">
              <a:lnSpc>
                <a:spcPts val="3079"/>
              </a:lnSpc>
            </a:pPr>
            <a:r>
              <a:rPr lang="en-US" sz="2199">
                <a:solidFill>
                  <a:srgbClr val="000000"/>
                </a:solidFill>
                <a:latin typeface="Karnchang"/>
              </a:rPr>
              <a:t>2. </a:t>
            </a:r>
            <a:r>
              <a:rPr lang="en-US" sz="2199">
                <a:solidFill>
                  <a:srgbClr val="000000"/>
                </a:solidFill>
                <a:latin typeface="Karnchang"/>
              </a:rPr>
              <a:t>Kata yang sering muncul pada setiap tweet didominasi oleh kata hubung seperti “dan” serta “yg” atau “yang”.</a:t>
            </a:r>
          </a:p>
          <a:p>
            <a:pPr algn="just">
              <a:lnSpc>
                <a:spcPts val="3079"/>
              </a:lnSpc>
            </a:pPr>
          </a:p>
          <a:p>
            <a:pPr algn="just">
              <a:lnSpc>
                <a:spcPts val="3079"/>
              </a:lnSpc>
            </a:pPr>
            <a:r>
              <a:rPr lang="en-US" sz="2199">
                <a:solidFill>
                  <a:srgbClr val="000000"/>
                </a:solidFill>
                <a:latin typeface="Karnchang"/>
              </a:rPr>
              <a:t>3. </a:t>
            </a:r>
            <a:r>
              <a:rPr lang="en-US" sz="2199">
                <a:solidFill>
                  <a:srgbClr val="000000"/>
                </a:solidFill>
                <a:latin typeface="Karnchang"/>
              </a:rPr>
              <a:t>Ditemukan </a:t>
            </a:r>
            <a:r>
              <a:rPr lang="en-US" sz="2199">
                <a:solidFill>
                  <a:srgbClr val="000000"/>
                </a:solidFill>
                <a:latin typeface="Karnchang Italics"/>
              </a:rPr>
              <a:t>outliers </a:t>
            </a:r>
            <a:r>
              <a:rPr lang="en-US" sz="2199">
                <a:solidFill>
                  <a:srgbClr val="000000"/>
                </a:solidFill>
                <a:latin typeface="Karnchang"/>
              </a:rPr>
              <a:t>pada batas atas dari sebaran data berdasarkan jumlah karakter dan jumlah kata pada setiap tweet.</a:t>
            </a:r>
          </a:p>
          <a:p>
            <a:pPr algn="just">
              <a:lnSpc>
                <a:spcPts val="3079"/>
              </a:lnSpc>
            </a:pPr>
          </a:p>
          <a:p>
            <a:pPr algn="just">
              <a:lnSpc>
                <a:spcPts val="3079"/>
              </a:lnSpc>
            </a:pPr>
            <a:r>
              <a:rPr lang="en-US" sz="2199">
                <a:solidFill>
                  <a:srgbClr val="000000"/>
                </a:solidFill>
                <a:latin typeface="Karnchang"/>
              </a:rPr>
              <a:t>4. </a:t>
            </a:r>
            <a:r>
              <a:rPr lang="en-US" sz="2199">
                <a:solidFill>
                  <a:srgbClr val="000000"/>
                </a:solidFill>
                <a:latin typeface="Karnchang"/>
              </a:rPr>
              <a:t>Terdapat korelasi positif antara jumlah karakter dengan jumlah kata.  </a:t>
            </a:r>
          </a:p>
          <a:p>
            <a:pPr algn="just">
              <a:lnSpc>
                <a:spcPts val="3079"/>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9559999">
            <a:off x="-6690254" y="3123721"/>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38117">
            <a:off x="14860579" y="-2339974"/>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2032038" y="2811643"/>
            <a:ext cx="14223925" cy="2600325"/>
          </a:xfrm>
          <a:prstGeom prst="rect">
            <a:avLst/>
          </a:prstGeom>
        </p:spPr>
        <p:txBody>
          <a:bodyPr anchor="t" rtlCol="false" tIns="0" lIns="0" bIns="0" rIns="0">
            <a:spAutoFit/>
          </a:bodyPr>
          <a:lstStyle/>
          <a:p>
            <a:pPr algn="ctr">
              <a:lnSpc>
                <a:spcPts val="13800"/>
              </a:lnSpc>
            </a:pPr>
            <a:r>
              <a:rPr lang="en-US" sz="15000">
                <a:solidFill>
                  <a:srgbClr val="243342"/>
                </a:solidFill>
                <a:latin typeface="Karnchang Bold"/>
              </a:rPr>
              <a:t>Terima Kasih</a:t>
            </a:r>
          </a:p>
        </p:txBody>
      </p:sp>
      <p:grpSp>
        <p:nvGrpSpPr>
          <p:cNvPr name="Group 26" id="26"/>
          <p:cNvGrpSpPr/>
          <p:nvPr/>
        </p:nvGrpSpPr>
        <p:grpSpPr>
          <a:xfrm rot="0">
            <a:off x="3691132" y="5594510"/>
            <a:ext cx="10905736" cy="961683"/>
            <a:chOff x="0" y="0"/>
            <a:chExt cx="14540981" cy="1282244"/>
          </a:xfrm>
        </p:grpSpPr>
        <p:grpSp>
          <p:nvGrpSpPr>
            <p:cNvPr name="Group 27" id="27"/>
            <p:cNvGrpSpPr/>
            <p:nvPr/>
          </p:nvGrpSpPr>
          <p:grpSpPr>
            <a:xfrm rot="0">
              <a:off x="160509" y="0"/>
              <a:ext cx="14219964" cy="1282244"/>
              <a:chOff x="0" y="0"/>
              <a:chExt cx="1833526" cy="165333"/>
            </a:xfrm>
          </p:grpSpPr>
          <p:sp>
            <p:nvSpPr>
              <p:cNvPr name="Freeform 28" id="28"/>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29" id="29"/>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TextBox 30" id="30"/>
            <p:cNvSpPr txBox="true"/>
            <p:nvPr/>
          </p:nvSpPr>
          <p:spPr>
            <a:xfrm rot="0">
              <a:off x="0" y="160517"/>
              <a:ext cx="14540981" cy="909226"/>
            </a:xfrm>
            <a:prstGeom prst="rect">
              <a:avLst/>
            </a:prstGeom>
          </p:spPr>
          <p:txBody>
            <a:bodyPr anchor="t" rtlCol="false" tIns="0" lIns="0" bIns="0" rIns="0">
              <a:spAutoFit/>
            </a:bodyPr>
            <a:lstStyle/>
            <a:p>
              <a:pPr algn="ctr">
                <a:lnSpc>
                  <a:spcPts val="4727"/>
                </a:lnSpc>
              </a:pPr>
              <a:r>
                <a:rPr lang="en-US" sz="3376" spc="202">
                  <a:solidFill>
                    <a:srgbClr val="FFFFFF"/>
                  </a:solidFill>
                  <a:latin typeface="Karnchang"/>
                </a:rPr>
                <a:t>Rizky Aryendi Gumilang</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4293776" y="1164537"/>
            <a:ext cx="9700448" cy="1107440"/>
          </a:xfrm>
          <a:prstGeom prst="rect">
            <a:avLst/>
          </a:prstGeom>
        </p:spPr>
        <p:txBody>
          <a:bodyPr anchor="t" rtlCol="false" tIns="0" lIns="0" bIns="0" rIns="0">
            <a:spAutoFit/>
          </a:bodyPr>
          <a:lstStyle/>
          <a:p>
            <a:pPr algn="ctr">
              <a:lnSpc>
                <a:spcPts val="5980"/>
              </a:lnSpc>
            </a:pPr>
            <a:r>
              <a:rPr lang="en-US" sz="6500" u="sng">
                <a:solidFill>
                  <a:srgbClr val="243342"/>
                </a:solidFill>
                <a:latin typeface="Karnchang Bold"/>
                <a:hlinkClick r:id="rId2" tooltip="https://github.com/rizkyaryendigumilang/23001042-15-Kiky-project-gold-noenv-.git"/>
              </a:rPr>
              <a:t>Hipotesis Penelitian</a:t>
            </a:r>
          </a:p>
        </p:txBody>
      </p:sp>
      <p:sp>
        <p:nvSpPr>
          <p:cNvPr name="TextBox 26" id="26"/>
          <p:cNvSpPr txBox="true"/>
          <p:nvPr/>
        </p:nvSpPr>
        <p:spPr>
          <a:xfrm rot="0">
            <a:off x="1571998" y="2484195"/>
            <a:ext cx="15402743" cy="6361592"/>
          </a:xfrm>
          <a:prstGeom prst="rect">
            <a:avLst/>
          </a:prstGeom>
        </p:spPr>
        <p:txBody>
          <a:bodyPr anchor="t" rtlCol="false" tIns="0" lIns="0" bIns="0" rIns="0">
            <a:spAutoFit/>
          </a:bodyPr>
          <a:lstStyle/>
          <a:p>
            <a:pPr algn="just">
              <a:lnSpc>
                <a:spcPts val="3307"/>
              </a:lnSpc>
            </a:pPr>
            <a:r>
              <a:rPr lang="en-US" sz="2362">
                <a:solidFill>
                  <a:srgbClr val="000000"/>
                </a:solidFill>
                <a:latin typeface="Karnchang"/>
              </a:rPr>
              <a:t> Indonesia merupakan salah satu negara dengan penggunan media sosial terbanyak di dunia. Salah satu media sosial tersebutadalah Twitter. Twitter memiliki fituruntuk dapatmengirim berbagaipesan dan komentar melalui Tweet. Keberadaan Tweet dapat mempermudahkomunikasi antarpengguna. Akan tetapi pada penggunaannya, Tweet dapat mengandungpesan positif (tidak disertaibahasa kasar / </a:t>
            </a:r>
            <a:r>
              <a:rPr lang="en-US" sz="2362">
                <a:solidFill>
                  <a:srgbClr val="000000"/>
                </a:solidFill>
                <a:latin typeface="Karnchang Italics"/>
              </a:rPr>
              <a:t>non abusive tweet</a:t>
            </a:r>
            <a:r>
              <a:rPr lang="en-US" sz="2362">
                <a:solidFill>
                  <a:srgbClr val="000000"/>
                </a:solidFill>
                <a:latin typeface="Karnchang"/>
              </a:rPr>
              <a:t>) dan pesan negatif (disertai bahasakasar / </a:t>
            </a:r>
            <a:r>
              <a:rPr lang="en-US" sz="2362">
                <a:solidFill>
                  <a:srgbClr val="000000"/>
                </a:solidFill>
                <a:latin typeface="Karnchang Italics"/>
              </a:rPr>
              <a:t>abusive tweet</a:t>
            </a:r>
            <a:r>
              <a:rPr lang="en-US" sz="2362">
                <a:solidFill>
                  <a:srgbClr val="000000"/>
                </a:solidFill>
                <a:latin typeface="Karnchang"/>
              </a:rPr>
              <a:t>). Oleh karena itu. penelitian inibertujuan untuk, </a:t>
            </a:r>
          </a:p>
          <a:p>
            <a:pPr algn="just">
              <a:lnSpc>
                <a:spcPts val="3307"/>
              </a:lnSpc>
            </a:pPr>
            <a:r>
              <a:rPr lang="en-US" sz="2362">
                <a:solidFill>
                  <a:srgbClr val="000000"/>
                </a:solidFill>
                <a:latin typeface="Karnchang"/>
              </a:rPr>
              <a:t>1)mengidentifikasiperbandinganpersentase Tweet yang mengandung kata </a:t>
            </a:r>
            <a:r>
              <a:rPr lang="en-US" sz="2362">
                <a:solidFill>
                  <a:srgbClr val="000000"/>
                </a:solidFill>
                <a:latin typeface="Karnchang Italics"/>
              </a:rPr>
              <a:t>abusive</a:t>
            </a:r>
            <a:r>
              <a:rPr lang="en-US" sz="2362">
                <a:solidFill>
                  <a:srgbClr val="000000"/>
                </a:solidFill>
                <a:latin typeface="Karnchang"/>
              </a:rPr>
              <a:t>dengan </a:t>
            </a:r>
            <a:r>
              <a:rPr lang="en-US" sz="2362">
                <a:solidFill>
                  <a:srgbClr val="000000"/>
                </a:solidFill>
                <a:latin typeface="Karnchang Italics"/>
              </a:rPr>
              <a:t>non abusive</a:t>
            </a:r>
            <a:r>
              <a:rPr lang="en-US" sz="2362">
                <a:solidFill>
                  <a:srgbClr val="000000"/>
                </a:solidFill>
                <a:latin typeface="Karnchang"/>
              </a:rPr>
              <a:t>,</a:t>
            </a:r>
          </a:p>
          <a:p>
            <a:pPr algn="just">
              <a:lnSpc>
                <a:spcPts val="3307"/>
              </a:lnSpc>
            </a:pPr>
            <a:r>
              <a:rPr lang="en-US" sz="2362">
                <a:solidFill>
                  <a:srgbClr val="000000"/>
                </a:solidFill>
                <a:latin typeface="Karnchang"/>
              </a:rPr>
              <a:t>2)mengetahui kata yang paling sering muncul pada Tweet,</a:t>
            </a:r>
          </a:p>
          <a:p>
            <a:pPr algn="just">
              <a:lnSpc>
                <a:spcPts val="3307"/>
              </a:lnSpc>
            </a:pPr>
            <a:r>
              <a:rPr lang="en-US" sz="2362">
                <a:solidFill>
                  <a:srgbClr val="000000"/>
                </a:solidFill>
                <a:latin typeface="Karnchang"/>
              </a:rPr>
              <a:t>3)mengidentifikasisebaran data berdasarkan jumlahkarakter dan kata pada setiap Tweet,</a:t>
            </a:r>
          </a:p>
          <a:p>
            <a:pPr algn="just">
              <a:lnSpc>
                <a:spcPts val="3307"/>
              </a:lnSpc>
            </a:pPr>
            <a:r>
              <a:rPr lang="en-US" sz="2362">
                <a:solidFill>
                  <a:srgbClr val="000000"/>
                </a:solidFill>
                <a:latin typeface="Karnchang"/>
              </a:rPr>
              <a:t>4)menganalisiskorelasi antarajumlah karakterdengan jumlah kata pada data Tweet.</a:t>
            </a:r>
          </a:p>
          <a:p>
            <a:pPr algn="just">
              <a:lnSpc>
                <a:spcPts val="3307"/>
              </a:lnSpc>
            </a:pPr>
            <a:r>
              <a:rPr lang="en-US" sz="2362">
                <a:solidFill>
                  <a:srgbClr val="000000"/>
                </a:solidFill>
                <a:latin typeface="Karnchang"/>
              </a:rPr>
              <a:t>B.Rumusan Masalah</a:t>
            </a:r>
          </a:p>
          <a:p>
            <a:pPr algn="just">
              <a:lnSpc>
                <a:spcPts val="3307"/>
              </a:lnSpc>
            </a:pPr>
            <a:r>
              <a:rPr lang="en-US" sz="2362">
                <a:solidFill>
                  <a:srgbClr val="000000"/>
                </a:solidFill>
                <a:latin typeface="Karnchang"/>
              </a:rPr>
              <a:t>1)Bagaimanaperbandinganpersentase Tweet yang mengandung kata abusive dengan non abusive?</a:t>
            </a:r>
          </a:p>
          <a:p>
            <a:pPr algn="just">
              <a:lnSpc>
                <a:spcPts val="3307"/>
              </a:lnSpc>
            </a:pPr>
            <a:r>
              <a:rPr lang="en-US" sz="2362">
                <a:solidFill>
                  <a:srgbClr val="000000"/>
                </a:solidFill>
                <a:latin typeface="Karnchang"/>
              </a:rPr>
              <a:t>2)Apasaja kata yang paling sering muncul pada Tweet?</a:t>
            </a:r>
          </a:p>
          <a:p>
            <a:pPr algn="just">
              <a:lnSpc>
                <a:spcPts val="3307"/>
              </a:lnSpc>
            </a:pPr>
            <a:r>
              <a:rPr lang="en-US" sz="2362">
                <a:solidFill>
                  <a:srgbClr val="000000"/>
                </a:solidFill>
                <a:latin typeface="Karnchang"/>
              </a:rPr>
              <a:t>3)Bagaimanasebaran data berdasarkan jumlahkarakter dan kata pada setiap Tweet?</a:t>
            </a:r>
          </a:p>
          <a:p>
            <a:pPr algn="just">
              <a:lnSpc>
                <a:spcPts val="3307"/>
              </a:lnSpc>
            </a:pPr>
            <a:r>
              <a:rPr lang="en-US" sz="2362">
                <a:solidFill>
                  <a:srgbClr val="000000"/>
                </a:solidFill>
                <a:latin typeface="Karnchang"/>
              </a:rPr>
              <a:t>4)Bagaimanakorelasi antarajumlah karakterdengan jumlah kata?</a:t>
            </a:r>
          </a:p>
          <a:p>
            <a:pPr algn="just">
              <a:lnSpc>
                <a:spcPts val="3307"/>
              </a:lnSpc>
            </a:pPr>
          </a:p>
        </p:txBody>
      </p:sp>
      <p:grpSp>
        <p:nvGrpSpPr>
          <p:cNvPr name="Group 27" id="27"/>
          <p:cNvGrpSpPr/>
          <p:nvPr/>
        </p:nvGrpSpPr>
        <p:grpSpPr>
          <a:xfrm rot="0">
            <a:off x="15665503" y="317552"/>
            <a:ext cx="2042119" cy="650325"/>
            <a:chOff x="0" y="0"/>
            <a:chExt cx="537842" cy="171279"/>
          </a:xfrm>
        </p:grpSpPr>
        <p:sp>
          <p:nvSpPr>
            <p:cNvPr name="Freeform 28" id="28"/>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9" id="29"/>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sp>
        <p:nvSpPr>
          <p:cNvPr name="TextBox 30" id="30"/>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5</a:t>
            </a:r>
          </a:p>
        </p:txBody>
      </p:sp>
      <p:grpSp>
        <p:nvGrpSpPr>
          <p:cNvPr name="Group 31" id="31"/>
          <p:cNvGrpSpPr/>
          <p:nvPr/>
        </p:nvGrpSpPr>
        <p:grpSpPr>
          <a:xfrm rot="0">
            <a:off x="629723" y="9258300"/>
            <a:ext cx="6961669" cy="627749"/>
            <a:chOff x="0" y="0"/>
            <a:chExt cx="1833526" cy="165333"/>
          </a:xfrm>
        </p:grpSpPr>
        <p:sp>
          <p:nvSpPr>
            <p:cNvPr name="Freeform 32" id="32"/>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3" id="33"/>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TextBox 34" id="34"/>
          <p:cNvSpPr txBox="true"/>
          <p:nvPr/>
        </p:nvSpPr>
        <p:spPr>
          <a:xfrm rot="0">
            <a:off x="551143" y="9305925"/>
            <a:ext cx="7118830" cy="444500"/>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Rizky Aryendi Gumilang</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1612554" y="509365"/>
            <a:ext cx="6584507" cy="1759967"/>
          </a:xfrm>
          <a:prstGeom prst="rect">
            <a:avLst/>
          </a:prstGeom>
        </p:spPr>
        <p:txBody>
          <a:bodyPr anchor="t" rtlCol="false" tIns="0" lIns="0" bIns="0" rIns="0">
            <a:spAutoFit/>
          </a:bodyPr>
          <a:lstStyle/>
          <a:p>
            <a:pPr algn="ctr">
              <a:lnSpc>
                <a:spcPts val="5612"/>
              </a:lnSpc>
            </a:pPr>
            <a:r>
              <a:rPr lang="en-US" sz="6100">
                <a:solidFill>
                  <a:srgbClr val="243342"/>
                </a:solidFill>
                <a:latin typeface="Karnchang Bold"/>
              </a:rPr>
              <a:t>Pendahuluan &amp; Rumusan masalah</a:t>
            </a:r>
          </a:p>
        </p:txBody>
      </p:sp>
      <p:sp>
        <p:nvSpPr>
          <p:cNvPr name="TextBox 26" id="26"/>
          <p:cNvSpPr txBox="true"/>
          <p:nvPr/>
        </p:nvSpPr>
        <p:spPr>
          <a:xfrm rot="0">
            <a:off x="1028700" y="2267559"/>
            <a:ext cx="15105604" cy="5494708"/>
          </a:xfrm>
          <a:prstGeom prst="rect">
            <a:avLst/>
          </a:prstGeom>
        </p:spPr>
        <p:txBody>
          <a:bodyPr anchor="t" rtlCol="false" tIns="0" lIns="0" bIns="0" rIns="0">
            <a:spAutoFit/>
          </a:bodyPr>
          <a:lstStyle/>
          <a:p>
            <a:pPr algn="just">
              <a:lnSpc>
                <a:spcPts val="5317"/>
              </a:lnSpc>
            </a:pPr>
            <a:r>
              <a:rPr lang="en-US" sz="3797">
                <a:solidFill>
                  <a:srgbClr val="000000"/>
                </a:solidFill>
                <a:latin typeface="Karnchang"/>
              </a:rPr>
              <a:t>Latar Belakang dan Tujuan Penelitian</a:t>
            </a:r>
          </a:p>
          <a:p>
            <a:pPr algn="just">
              <a:lnSpc>
                <a:spcPts val="5317"/>
              </a:lnSpc>
            </a:pPr>
            <a:r>
              <a:rPr lang="en-US" sz="3797">
                <a:solidFill>
                  <a:srgbClr val="000000"/>
                </a:solidFill>
                <a:latin typeface="Karnchang"/>
              </a:rPr>
              <a:t> Indonesia merupakan salah satu negara dengan penggunan media sosial terbanyak di dunia. Salah satu media sosial tersebutadalah Twitter. Twitter memiliki fitur untuk dapat mengirim berbagai pesan dan komentar melalui Tweet. Keberadaan Tweet dapat mempermudah komunikasi antar pengguna. Akan tetapi pada penggunaannya, Tweet dapat mengandung pesan positif (tidak disertai bahasa kasar / </a:t>
            </a:r>
            <a:r>
              <a:rPr lang="en-US" sz="3797">
                <a:solidFill>
                  <a:srgbClr val="000000"/>
                </a:solidFill>
                <a:latin typeface="Karnchang Italics"/>
              </a:rPr>
              <a:t>non abusive tweet</a:t>
            </a:r>
            <a:r>
              <a:rPr lang="en-US" sz="3797">
                <a:solidFill>
                  <a:srgbClr val="000000"/>
                </a:solidFill>
                <a:latin typeface="Karnchang"/>
              </a:rPr>
              <a:t>) dan pesan negatif (disertai bahasa kasar / </a:t>
            </a:r>
            <a:r>
              <a:rPr lang="en-US" sz="3797">
                <a:solidFill>
                  <a:srgbClr val="000000"/>
                </a:solidFill>
                <a:latin typeface="Karnchang Italics"/>
              </a:rPr>
              <a:t>abusive tweet</a:t>
            </a:r>
            <a:r>
              <a:rPr lang="en-US" sz="3797">
                <a:solidFill>
                  <a:srgbClr val="000000"/>
                </a:solidFill>
                <a:latin typeface="Karnchang"/>
              </a:rPr>
              <a:t>)</a:t>
            </a:r>
          </a:p>
        </p:txBody>
      </p:sp>
      <p:grpSp>
        <p:nvGrpSpPr>
          <p:cNvPr name="Group 27" id="27"/>
          <p:cNvGrpSpPr/>
          <p:nvPr/>
        </p:nvGrpSpPr>
        <p:grpSpPr>
          <a:xfrm rot="0">
            <a:off x="15665503" y="317552"/>
            <a:ext cx="2042119" cy="650325"/>
            <a:chOff x="0" y="0"/>
            <a:chExt cx="537842" cy="171279"/>
          </a:xfrm>
        </p:grpSpPr>
        <p:sp>
          <p:nvSpPr>
            <p:cNvPr name="Freeform 28" id="28"/>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9" id="29"/>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sp>
        <p:nvSpPr>
          <p:cNvPr name="TextBox 30" id="30"/>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4</a:t>
            </a:r>
          </a:p>
        </p:txBody>
      </p:sp>
      <p:grpSp>
        <p:nvGrpSpPr>
          <p:cNvPr name="Group 31" id="31"/>
          <p:cNvGrpSpPr/>
          <p:nvPr/>
        </p:nvGrpSpPr>
        <p:grpSpPr>
          <a:xfrm rot="0">
            <a:off x="629723" y="9258300"/>
            <a:ext cx="6961669" cy="627749"/>
            <a:chOff x="0" y="0"/>
            <a:chExt cx="1833526" cy="165333"/>
          </a:xfrm>
        </p:grpSpPr>
        <p:sp>
          <p:nvSpPr>
            <p:cNvPr name="Freeform 32" id="32"/>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3" id="33"/>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TextBox 34" id="34"/>
          <p:cNvSpPr txBox="true"/>
          <p:nvPr/>
        </p:nvSpPr>
        <p:spPr>
          <a:xfrm rot="0">
            <a:off x="551143" y="9305925"/>
            <a:ext cx="7118830" cy="444500"/>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Rizky Aryendi Gumilang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9906566" y="779193"/>
            <a:ext cx="6356992" cy="2025077"/>
            <a:chOff x="0" y="0"/>
            <a:chExt cx="8475989" cy="2700103"/>
          </a:xfrm>
        </p:grpSpPr>
        <p:sp>
          <p:nvSpPr>
            <p:cNvPr name="Freeform 26" id="26"/>
            <p:cNvSpPr/>
            <p:nvPr/>
          </p:nvSpPr>
          <p:spPr>
            <a:xfrm flipH="false" flipV="false" rot="0">
              <a:off x="0" y="0"/>
              <a:ext cx="690252" cy="690252"/>
            </a:xfrm>
            <a:custGeom>
              <a:avLst/>
              <a:gdLst/>
              <a:ahLst/>
              <a:cxnLst/>
              <a:rect r="r" b="b" t="t" l="l"/>
              <a:pathLst>
                <a:path h="690252" w="690252">
                  <a:moveTo>
                    <a:pt x="0" y="0"/>
                  </a:moveTo>
                  <a:lnTo>
                    <a:pt x="690252" y="0"/>
                  </a:lnTo>
                  <a:lnTo>
                    <a:pt x="690252" y="690252"/>
                  </a:lnTo>
                  <a:lnTo>
                    <a:pt x="0" y="690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0" y="838870"/>
              <a:ext cx="8475989" cy="1861233"/>
              <a:chOff x="0" y="0"/>
              <a:chExt cx="2132281" cy="468225"/>
            </a:xfrm>
          </p:grpSpPr>
          <p:sp>
            <p:nvSpPr>
              <p:cNvPr name="Freeform 28" id="28"/>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29" id="29"/>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30" id="30"/>
            <p:cNvSpPr txBox="true"/>
            <p:nvPr/>
          </p:nvSpPr>
          <p:spPr>
            <a:xfrm rot="0">
              <a:off x="317391" y="916343"/>
              <a:ext cx="8012217" cy="1566885"/>
            </a:xfrm>
            <a:prstGeom prst="rect">
              <a:avLst/>
            </a:prstGeom>
          </p:spPr>
          <p:txBody>
            <a:bodyPr anchor="t" rtlCol="false" tIns="0" lIns="0" bIns="0" rIns="0">
              <a:spAutoFit/>
            </a:bodyPr>
            <a:lstStyle/>
            <a:p>
              <a:pPr>
                <a:lnSpc>
                  <a:spcPts val="2968"/>
                </a:lnSpc>
              </a:pPr>
              <a:r>
                <a:rPr lang="en-US" sz="2120">
                  <a:solidFill>
                    <a:srgbClr val="000000"/>
                  </a:solidFill>
                  <a:latin typeface="Karnchang"/>
                </a:rPr>
                <a:t>Bagaimana perbandingan persentase Tweet yang mengandung kata abusive dengan non abusive?</a:t>
              </a:r>
            </a:p>
            <a:p>
              <a:pPr>
                <a:lnSpc>
                  <a:spcPts val="2968"/>
                </a:lnSpc>
              </a:pPr>
            </a:p>
          </p:txBody>
        </p:sp>
        <p:sp>
          <p:nvSpPr>
            <p:cNvPr name="TextBox 31" id="31"/>
            <p:cNvSpPr txBox="true"/>
            <p:nvPr/>
          </p:nvSpPr>
          <p:spPr>
            <a:xfrm rot="0">
              <a:off x="887237" y="-4397"/>
              <a:ext cx="7189917" cy="694697"/>
            </a:xfrm>
            <a:prstGeom prst="rect">
              <a:avLst/>
            </a:prstGeom>
          </p:spPr>
          <p:txBody>
            <a:bodyPr anchor="t" rtlCol="false" tIns="0" lIns="0" bIns="0" rIns="0">
              <a:spAutoFit/>
            </a:bodyPr>
            <a:lstStyle/>
            <a:p>
              <a:pPr>
                <a:lnSpc>
                  <a:spcPts val="2889"/>
                </a:lnSpc>
              </a:pPr>
              <a:r>
                <a:rPr lang="en-US" sz="3140">
                  <a:solidFill>
                    <a:srgbClr val="243342"/>
                  </a:solidFill>
                  <a:latin typeface="Karnchang Bold"/>
                </a:rPr>
                <a:t>Rumusan Masalah 1</a:t>
              </a:r>
            </a:p>
          </p:txBody>
        </p:sp>
      </p:grpSp>
      <p:grpSp>
        <p:nvGrpSpPr>
          <p:cNvPr name="Group 32" id="32"/>
          <p:cNvGrpSpPr/>
          <p:nvPr/>
        </p:nvGrpSpPr>
        <p:grpSpPr>
          <a:xfrm rot="0">
            <a:off x="15665503" y="317552"/>
            <a:ext cx="2042119" cy="650325"/>
            <a:chOff x="0" y="0"/>
            <a:chExt cx="537842" cy="171279"/>
          </a:xfrm>
        </p:grpSpPr>
        <p:sp>
          <p:nvSpPr>
            <p:cNvPr name="Freeform 33" id="33"/>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34" id="34"/>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sp>
        <p:nvSpPr>
          <p:cNvPr name="TextBox 35" id="35"/>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4</a:t>
            </a:r>
          </a:p>
        </p:txBody>
      </p:sp>
      <p:grpSp>
        <p:nvGrpSpPr>
          <p:cNvPr name="Group 36" id="36"/>
          <p:cNvGrpSpPr/>
          <p:nvPr/>
        </p:nvGrpSpPr>
        <p:grpSpPr>
          <a:xfrm rot="0">
            <a:off x="9906566" y="2999012"/>
            <a:ext cx="6356992" cy="2025077"/>
            <a:chOff x="0" y="0"/>
            <a:chExt cx="8475989" cy="2700103"/>
          </a:xfrm>
        </p:grpSpPr>
        <p:sp>
          <p:nvSpPr>
            <p:cNvPr name="Freeform 37" id="37"/>
            <p:cNvSpPr/>
            <p:nvPr/>
          </p:nvSpPr>
          <p:spPr>
            <a:xfrm flipH="false" flipV="false" rot="0">
              <a:off x="0" y="0"/>
              <a:ext cx="690252" cy="690252"/>
            </a:xfrm>
            <a:custGeom>
              <a:avLst/>
              <a:gdLst/>
              <a:ahLst/>
              <a:cxnLst/>
              <a:rect r="r" b="b" t="t" l="l"/>
              <a:pathLst>
                <a:path h="690252" w="690252">
                  <a:moveTo>
                    <a:pt x="0" y="0"/>
                  </a:moveTo>
                  <a:lnTo>
                    <a:pt x="690252" y="0"/>
                  </a:lnTo>
                  <a:lnTo>
                    <a:pt x="690252" y="690252"/>
                  </a:lnTo>
                  <a:lnTo>
                    <a:pt x="0" y="690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8" id="38"/>
            <p:cNvGrpSpPr/>
            <p:nvPr/>
          </p:nvGrpSpPr>
          <p:grpSpPr>
            <a:xfrm rot="0">
              <a:off x="0" y="838870"/>
              <a:ext cx="8475989" cy="1861233"/>
              <a:chOff x="0" y="0"/>
              <a:chExt cx="2132281" cy="468225"/>
            </a:xfrm>
          </p:grpSpPr>
          <p:sp>
            <p:nvSpPr>
              <p:cNvPr name="Freeform 39" id="39"/>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40" id="40"/>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41" id="41"/>
            <p:cNvSpPr txBox="true"/>
            <p:nvPr/>
          </p:nvSpPr>
          <p:spPr>
            <a:xfrm rot="0">
              <a:off x="317391" y="916343"/>
              <a:ext cx="8012217" cy="1566885"/>
            </a:xfrm>
            <a:prstGeom prst="rect">
              <a:avLst/>
            </a:prstGeom>
          </p:spPr>
          <p:txBody>
            <a:bodyPr anchor="t" rtlCol="false" tIns="0" lIns="0" bIns="0" rIns="0">
              <a:spAutoFit/>
            </a:bodyPr>
            <a:lstStyle/>
            <a:p>
              <a:pPr>
                <a:lnSpc>
                  <a:spcPts val="2968"/>
                </a:lnSpc>
              </a:pPr>
              <a:r>
                <a:rPr lang="en-US" sz="2120">
                  <a:solidFill>
                    <a:srgbClr val="000000"/>
                  </a:solidFill>
                  <a:latin typeface="Karnchang"/>
                </a:rPr>
                <a:t>Apasaja kata yang paling sering muncul pada Tweet?</a:t>
              </a:r>
            </a:p>
            <a:p>
              <a:pPr>
                <a:lnSpc>
                  <a:spcPts val="2968"/>
                </a:lnSpc>
              </a:pPr>
            </a:p>
          </p:txBody>
        </p:sp>
        <p:sp>
          <p:nvSpPr>
            <p:cNvPr name="TextBox 42" id="42"/>
            <p:cNvSpPr txBox="true"/>
            <p:nvPr/>
          </p:nvSpPr>
          <p:spPr>
            <a:xfrm rot="0">
              <a:off x="887237" y="-4397"/>
              <a:ext cx="7189917" cy="694697"/>
            </a:xfrm>
            <a:prstGeom prst="rect">
              <a:avLst/>
            </a:prstGeom>
          </p:spPr>
          <p:txBody>
            <a:bodyPr anchor="t" rtlCol="false" tIns="0" lIns="0" bIns="0" rIns="0">
              <a:spAutoFit/>
            </a:bodyPr>
            <a:lstStyle/>
            <a:p>
              <a:pPr>
                <a:lnSpc>
                  <a:spcPts val="2889"/>
                </a:lnSpc>
              </a:pPr>
              <a:r>
                <a:rPr lang="en-US" sz="3140">
                  <a:solidFill>
                    <a:srgbClr val="243342"/>
                  </a:solidFill>
                  <a:latin typeface="Karnchang Bold"/>
                </a:rPr>
                <a:t>Rumusan Masalah 2</a:t>
              </a:r>
            </a:p>
          </p:txBody>
        </p:sp>
      </p:grpSp>
      <p:grpSp>
        <p:nvGrpSpPr>
          <p:cNvPr name="Group 43" id="43"/>
          <p:cNvGrpSpPr/>
          <p:nvPr/>
        </p:nvGrpSpPr>
        <p:grpSpPr>
          <a:xfrm rot="0">
            <a:off x="9906566" y="5218831"/>
            <a:ext cx="6356992" cy="2025077"/>
            <a:chOff x="0" y="0"/>
            <a:chExt cx="8475989" cy="2700103"/>
          </a:xfrm>
        </p:grpSpPr>
        <p:sp>
          <p:nvSpPr>
            <p:cNvPr name="Freeform 44" id="44"/>
            <p:cNvSpPr/>
            <p:nvPr/>
          </p:nvSpPr>
          <p:spPr>
            <a:xfrm flipH="false" flipV="false" rot="0">
              <a:off x="0" y="0"/>
              <a:ext cx="690252" cy="690252"/>
            </a:xfrm>
            <a:custGeom>
              <a:avLst/>
              <a:gdLst/>
              <a:ahLst/>
              <a:cxnLst/>
              <a:rect r="r" b="b" t="t" l="l"/>
              <a:pathLst>
                <a:path h="690252" w="690252">
                  <a:moveTo>
                    <a:pt x="0" y="0"/>
                  </a:moveTo>
                  <a:lnTo>
                    <a:pt x="690252" y="0"/>
                  </a:lnTo>
                  <a:lnTo>
                    <a:pt x="690252" y="690252"/>
                  </a:lnTo>
                  <a:lnTo>
                    <a:pt x="0" y="690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5" id="45"/>
            <p:cNvGrpSpPr/>
            <p:nvPr/>
          </p:nvGrpSpPr>
          <p:grpSpPr>
            <a:xfrm rot="0">
              <a:off x="0" y="838870"/>
              <a:ext cx="8475989" cy="1861233"/>
              <a:chOff x="0" y="0"/>
              <a:chExt cx="2132281" cy="468225"/>
            </a:xfrm>
          </p:grpSpPr>
          <p:sp>
            <p:nvSpPr>
              <p:cNvPr name="Freeform 46" id="46"/>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47" id="47"/>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48" id="48"/>
            <p:cNvSpPr txBox="true"/>
            <p:nvPr/>
          </p:nvSpPr>
          <p:spPr>
            <a:xfrm rot="0">
              <a:off x="317391" y="916343"/>
              <a:ext cx="8012217" cy="1566885"/>
            </a:xfrm>
            <a:prstGeom prst="rect">
              <a:avLst/>
            </a:prstGeom>
          </p:spPr>
          <p:txBody>
            <a:bodyPr anchor="t" rtlCol="false" tIns="0" lIns="0" bIns="0" rIns="0">
              <a:spAutoFit/>
            </a:bodyPr>
            <a:lstStyle/>
            <a:p>
              <a:pPr>
                <a:lnSpc>
                  <a:spcPts val="2968"/>
                </a:lnSpc>
              </a:pPr>
              <a:r>
                <a:rPr lang="en-US" sz="2120">
                  <a:solidFill>
                    <a:srgbClr val="000000"/>
                  </a:solidFill>
                  <a:latin typeface="Karnchang"/>
                </a:rPr>
                <a:t>Bagaimana sebaran data berdasarkan jumlahkarakter dan kata pada setiap Tweet?</a:t>
              </a:r>
            </a:p>
            <a:p>
              <a:pPr>
                <a:lnSpc>
                  <a:spcPts val="2968"/>
                </a:lnSpc>
              </a:pPr>
            </a:p>
          </p:txBody>
        </p:sp>
        <p:sp>
          <p:nvSpPr>
            <p:cNvPr name="TextBox 49" id="49"/>
            <p:cNvSpPr txBox="true"/>
            <p:nvPr/>
          </p:nvSpPr>
          <p:spPr>
            <a:xfrm rot="0">
              <a:off x="887237" y="-4397"/>
              <a:ext cx="7189917" cy="694697"/>
            </a:xfrm>
            <a:prstGeom prst="rect">
              <a:avLst/>
            </a:prstGeom>
          </p:spPr>
          <p:txBody>
            <a:bodyPr anchor="t" rtlCol="false" tIns="0" lIns="0" bIns="0" rIns="0">
              <a:spAutoFit/>
            </a:bodyPr>
            <a:lstStyle/>
            <a:p>
              <a:pPr>
                <a:lnSpc>
                  <a:spcPts val="2889"/>
                </a:lnSpc>
              </a:pPr>
              <a:r>
                <a:rPr lang="en-US" sz="3140">
                  <a:solidFill>
                    <a:srgbClr val="243342"/>
                  </a:solidFill>
                  <a:latin typeface="Karnchang Bold"/>
                </a:rPr>
                <a:t>Rumusan Masalah 3</a:t>
              </a:r>
            </a:p>
          </p:txBody>
        </p:sp>
      </p:grpSp>
      <p:grpSp>
        <p:nvGrpSpPr>
          <p:cNvPr name="Group 50" id="50"/>
          <p:cNvGrpSpPr/>
          <p:nvPr/>
        </p:nvGrpSpPr>
        <p:grpSpPr>
          <a:xfrm rot="0">
            <a:off x="9906566" y="7501083"/>
            <a:ext cx="6356992" cy="2025077"/>
            <a:chOff x="0" y="0"/>
            <a:chExt cx="8475989" cy="2700103"/>
          </a:xfrm>
        </p:grpSpPr>
        <p:sp>
          <p:nvSpPr>
            <p:cNvPr name="Freeform 51" id="51"/>
            <p:cNvSpPr/>
            <p:nvPr/>
          </p:nvSpPr>
          <p:spPr>
            <a:xfrm flipH="false" flipV="false" rot="0">
              <a:off x="0" y="0"/>
              <a:ext cx="690252" cy="690252"/>
            </a:xfrm>
            <a:custGeom>
              <a:avLst/>
              <a:gdLst/>
              <a:ahLst/>
              <a:cxnLst/>
              <a:rect r="r" b="b" t="t" l="l"/>
              <a:pathLst>
                <a:path h="690252" w="690252">
                  <a:moveTo>
                    <a:pt x="0" y="0"/>
                  </a:moveTo>
                  <a:lnTo>
                    <a:pt x="690252" y="0"/>
                  </a:lnTo>
                  <a:lnTo>
                    <a:pt x="690252" y="690252"/>
                  </a:lnTo>
                  <a:lnTo>
                    <a:pt x="0" y="690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2" id="52"/>
            <p:cNvGrpSpPr/>
            <p:nvPr/>
          </p:nvGrpSpPr>
          <p:grpSpPr>
            <a:xfrm rot="0">
              <a:off x="0" y="838870"/>
              <a:ext cx="8475989" cy="1861233"/>
              <a:chOff x="0" y="0"/>
              <a:chExt cx="2132281" cy="468225"/>
            </a:xfrm>
          </p:grpSpPr>
          <p:sp>
            <p:nvSpPr>
              <p:cNvPr name="Freeform 53" id="53"/>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54" id="54"/>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55" id="55"/>
            <p:cNvSpPr txBox="true"/>
            <p:nvPr/>
          </p:nvSpPr>
          <p:spPr>
            <a:xfrm rot="0">
              <a:off x="317391" y="916343"/>
              <a:ext cx="8012217" cy="1566885"/>
            </a:xfrm>
            <a:prstGeom prst="rect">
              <a:avLst/>
            </a:prstGeom>
          </p:spPr>
          <p:txBody>
            <a:bodyPr anchor="t" rtlCol="false" tIns="0" lIns="0" bIns="0" rIns="0">
              <a:spAutoFit/>
            </a:bodyPr>
            <a:lstStyle/>
            <a:p>
              <a:pPr>
                <a:lnSpc>
                  <a:spcPts val="2968"/>
                </a:lnSpc>
              </a:pPr>
              <a:r>
                <a:rPr lang="en-US" sz="2120">
                  <a:solidFill>
                    <a:srgbClr val="000000"/>
                  </a:solidFill>
                  <a:latin typeface="Karnchang"/>
                </a:rPr>
                <a:t>Bagaimana korelasi antara jumlah karakter dengan jumlah kata?</a:t>
              </a:r>
            </a:p>
            <a:p>
              <a:pPr>
                <a:lnSpc>
                  <a:spcPts val="2968"/>
                </a:lnSpc>
              </a:pPr>
            </a:p>
          </p:txBody>
        </p:sp>
        <p:sp>
          <p:nvSpPr>
            <p:cNvPr name="TextBox 56" id="56"/>
            <p:cNvSpPr txBox="true"/>
            <p:nvPr/>
          </p:nvSpPr>
          <p:spPr>
            <a:xfrm rot="0">
              <a:off x="887237" y="-4397"/>
              <a:ext cx="7189917" cy="694697"/>
            </a:xfrm>
            <a:prstGeom prst="rect">
              <a:avLst/>
            </a:prstGeom>
          </p:spPr>
          <p:txBody>
            <a:bodyPr anchor="t" rtlCol="false" tIns="0" lIns="0" bIns="0" rIns="0">
              <a:spAutoFit/>
            </a:bodyPr>
            <a:lstStyle/>
            <a:p>
              <a:pPr>
                <a:lnSpc>
                  <a:spcPts val="2889"/>
                </a:lnSpc>
              </a:pPr>
              <a:r>
                <a:rPr lang="en-US" sz="3140">
                  <a:solidFill>
                    <a:srgbClr val="243342"/>
                  </a:solidFill>
                  <a:latin typeface="Karnchang Bold"/>
                </a:rPr>
                <a:t>Rumusan Masalah 4</a:t>
              </a:r>
            </a:p>
          </p:txBody>
        </p:sp>
      </p:grpSp>
      <p:grpSp>
        <p:nvGrpSpPr>
          <p:cNvPr name="Group 57" id="57"/>
          <p:cNvGrpSpPr/>
          <p:nvPr/>
        </p:nvGrpSpPr>
        <p:grpSpPr>
          <a:xfrm rot="0">
            <a:off x="1481338" y="2907127"/>
            <a:ext cx="6356992" cy="2025077"/>
            <a:chOff x="0" y="0"/>
            <a:chExt cx="8475989" cy="2700103"/>
          </a:xfrm>
        </p:grpSpPr>
        <p:sp>
          <p:nvSpPr>
            <p:cNvPr name="Freeform 58" id="58"/>
            <p:cNvSpPr/>
            <p:nvPr/>
          </p:nvSpPr>
          <p:spPr>
            <a:xfrm flipH="false" flipV="false" rot="0">
              <a:off x="0" y="0"/>
              <a:ext cx="690252" cy="690252"/>
            </a:xfrm>
            <a:custGeom>
              <a:avLst/>
              <a:gdLst/>
              <a:ahLst/>
              <a:cxnLst/>
              <a:rect r="r" b="b" t="t" l="l"/>
              <a:pathLst>
                <a:path h="690252" w="690252">
                  <a:moveTo>
                    <a:pt x="0" y="0"/>
                  </a:moveTo>
                  <a:lnTo>
                    <a:pt x="690252" y="0"/>
                  </a:lnTo>
                  <a:lnTo>
                    <a:pt x="690252" y="690252"/>
                  </a:lnTo>
                  <a:lnTo>
                    <a:pt x="0" y="690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9" id="59"/>
            <p:cNvGrpSpPr/>
            <p:nvPr/>
          </p:nvGrpSpPr>
          <p:grpSpPr>
            <a:xfrm rot="0">
              <a:off x="0" y="838870"/>
              <a:ext cx="8475989" cy="1861233"/>
              <a:chOff x="0" y="0"/>
              <a:chExt cx="2132281" cy="468225"/>
            </a:xfrm>
          </p:grpSpPr>
          <p:sp>
            <p:nvSpPr>
              <p:cNvPr name="Freeform 60" id="60"/>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61" id="61"/>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62" id="62"/>
            <p:cNvSpPr txBox="true"/>
            <p:nvPr/>
          </p:nvSpPr>
          <p:spPr>
            <a:xfrm rot="0">
              <a:off x="317391" y="916343"/>
              <a:ext cx="8012217" cy="1068282"/>
            </a:xfrm>
            <a:prstGeom prst="rect">
              <a:avLst/>
            </a:prstGeom>
          </p:spPr>
          <p:txBody>
            <a:bodyPr anchor="t" rtlCol="false" tIns="0" lIns="0" bIns="0" rIns="0">
              <a:spAutoFit/>
            </a:bodyPr>
            <a:lstStyle/>
            <a:p>
              <a:pPr>
                <a:lnSpc>
                  <a:spcPts val="2968"/>
                </a:lnSpc>
              </a:pPr>
              <a:r>
                <a:rPr lang="en-US" sz="2120">
                  <a:solidFill>
                    <a:srgbClr val="000000"/>
                  </a:solidFill>
                  <a:latin typeface="Karnchang"/>
                </a:rPr>
                <a:t>mengetahui kata yang paling sering muncul pada Tweet</a:t>
              </a:r>
            </a:p>
          </p:txBody>
        </p:sp>
        <p:sp>
          <p:nvSpPr>
            <p:cNvPr name="TextBox 63" id="63"/>
            <p:cNvSpPr txBox="true"/>
            <p:nvPr/>
          </p:nvSpPr>
          <p:spPr>
            <a:xfrm rot="0">
              <a:off x="887237" y="-4397"/>
              <a:ext cx="7189917" cy="694697"/>
            </a:xfrm>
            <a:prstGeom prst="rect">
              <a:avLst/>
            </a:prstGeom>
          </p:spPr>
          <p:txBody>
            <a:bodyPr anchor="t" rtlCol="false" tIns="0" lIns="0" bIns="0" rIns="0">
              <a:spAutoFit/>
            </a:bodyPr>
            <a:lstStyle/>
            <a:p>
              <a:pPr>
                <a:lnSpc>
                  <a:spcPts val="2889"/>
                </a:lnSpc>
              </a:pPr>
              <a:r>
                <a:rPr lang="en-US" sz="3140">
                  <a:solidFill>
                    <a:srgbClr val="243342"/>
                  </a:solidFill>
                  <a:latin typeface="Karnchang Bold"/>
                </a:rPr>
                <a:t>Pendahuluan 2</a:t>
              </a:r>
            </a:p>
          </p:txBody>
        </p:sp>
      </p:grpSp>
      <p:grpSp>
        <p:nvGrpSpPr>
          <p:cNvPr name="Group 64" id="64"/>
          <p:cNvGrpSpPr/>
          <p:nvPr/>
        </p:nvGrpSpPr>
        <p:grpSpPr>
          <a:xfrm rot="0">
            <a:off x="1481338" y="779193"/>
            <a:ext cx="6356992" cy="2236373"/>
            <a:chOff x="0" y="0"/>
            <a:chExt cx="8475989" cy="2981831"/>
          </a:xfrm>
        </p:grpSpPr>
        <p:sp>
          <p:nvSpPr>
            <p:cNvPr name="Freeform 65" id="65"/>
            <p:cNvSpPr/>
            <p:nvPr/>
          </p:nvSpPr>
          <p:spPr>
            <a:xfrm flipH="false" flipV="false" rot="0">
              <a:off x="0" y="0"/>
              <a:ext cx="690252" cy="690252"/>
            </a:xfrm>
            <a:custGeom>
              <a:avLst/>
              <a:gdLst/>
              <a:ahLst/>
              <a:cxnLst/>
              <a:rect r="r" b="b" t="t" l="l"/>
              <a:pathLst>
                <a:path h="690252" w="690252">
                  <a:moveTo>
                    <a:pt x="0" y="0"/>
                  </a:moveTo>
                  <a:lnTo>
                    <a:pt x="690252" y="0"/>
                  </a:lnTo>
                  <a:lnTo>
                    <a:pt x="690252" y="690252"/>
                  </a:lnTo>
                  <a:lnTo>
                    <a:pt x="0" y="690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6" id="66"/>
            <p:cNvGrpSpPr/>
            <p:nvPr/>
          </p:nvGrpSpPr>
          <p:grpSpPr>
            <a:xfrm rot="0">
              <a:off x="0" y="838870"/>
              <a:ext cx="8475989" cy="1861233"/>
              <a:chOff x="0" y="0"/>
              <a:chExt cx="2132281" cy="468225"/>
            </a:xfrm>
          </p:grpSpPr>
          <p:sp>
            <p:nvSpPr>
              <p:cNvPr name="Freeform 67" id="67"/>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68" id="68"/>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69" id="69"/>
            <p:cNvSpPr txBox="true"/>
            <p:nvPr/>
          </p:nvSpPr>
          <p:spPr>
            <a:xfrm rot="0">
              <a:off x="317391" y="916343"/>
              <a:ext cx="8012217" cy="2065488"/>
            </a:xfrm>
            <a:prstGeom prst="rect">
              <a:avLst/>
            </a:prstGeom>
          </p:spPr>
          <p:txBody>
            <a:bodyPr anchor="t" rtlCol="false" tIns="0" lIns="0" bIns="0" rIns="0">
              <a:spAutoFit/>
            </a:bodyPr>
            <a:lstStyle/>
            <a:p>
              <a:pPr>
                <a:lnSpc>
                  <a:spcPts val="2968"/>
                </a:lnSpc>
              </a:pPr>
              <a:r>
                <a:rPr lang="en-US" sz="2120">
                  <a:solidFill>
                    <a:srgbClr val="000000"/>
                  </a:solidFill>
                  <a:latin typeface="Karnchang"/>
                </a:rPr>
                <a:t>mengidentifikasi perbandingan persentase Tweet yang mengandung kata </a:t>
              </a:r>
              <a:r>
                <a:rPr lang="en-US" sz="2120">
                  <a:solidFill>
                    <a:srgbClr val="000000"/>
                  </a:solidFill>
                  <a:latin typeface="Karnchang Italics"/>
                </a:rPr>
                <a:t>abusive</a:t>
              </a:r>
              <a:r>
                <a:rPr lang="en-US" sz="2120">
                  <a:solidFill>
                    <a:srgbClr val="000000"/>
                  </a:solidFill>
                  <a:latin typeface="Karnchang"/>
                </a:rPr>
                <a:t>dengan </a:t>
              </a:r>
              <a:r>
                <a:rPr lang="en-US" sz="2120">
                  <a:solidFill>
                    <a:srgbClr val="000000"/>
                  </a:solidFill>
                  <a:latin typeface="Karnchang Italics"/>
                </a:rPr>
                <a:t>non abusive</a:t>
              </a:r>
            </a:p>
            <a:p>
              <a:pPr>
                <a:lnSpc>
                  <a:spcPts val="2968"/>
                </a:lnSpc>
              </a:pPr>
            </a:p>
          </p:txBody>
        </p:sp>
        <p:sp>
          <p:nvSpPr>
            <p:cNvPr name="TextBox 70" id="70"/>
            <p:cNvSpPr txBox="true"/>
            <p:nvPr/>
          </p:nvSpPr>
          <p:spPr>
            <a:xfrm rot="0">
              <a:off x="887237" y="-4397"/>
              <a:ext cx="7189917" cy="694697"/>
            </a:xfrm>
            <a:prstGeom prst="rect">
              <a:avLst/>
            </a:prstGeom>
          </p:spPr>
          <p:txBody>
            <a:bodyPr anchor="t" rtlCol="false" tIns="0" lIns="0" bIns="0" rIns="0">
              <a:spAutoFit/>
            </a:bodyPr>
            <a:lstStyle/>
            <a:p>
              <a:pPr>
                <a:lnSpc>
                  <a:spcPts val="2889"/>
                </a:lnSpc>
              </a:pPr>
              <a:r>
                <a:rPr lang="en-US" sz="3140">
                  <a:solidFill>
                    <a:srgbClr val="243342"/>
                  </a:solidFill>
                  <a:latin typeface="Karnchang Bold"/>
                </a:rPr>
                <a:t>Pendahuluan 1</a:t>
              </a:r>
            </a:p>
          </p:txBody>
        </p:sp>
      </p:grpSp>
      <p:grpSp>
        <p:nvGrpSpPr>
          <p:cNvPr name="Group 71" id="71"/>
          <p:cNvGrpSpPr/>
          <p:nvPr/>
        </p:nvGrpSpPr>
        <p:grpSpPr>
          <a:xfrm rot="0">
            <a:off x="1481338" y="5218831"/>
            <a:ext cx="6356992" cy="2025077"/>
            <a:chOff x="0" y="0"/>
            <a:chExt cx="8475989" cy="2700103"/>
          </a:xfrm>
        </p:grpSpPr>
        <p:sp>
          <p:nvSpPr>
            <p:cNvPr name="Freeform 72" id="72"/>
            <p:cNvSpPr/>
            <p:nvPr/>
          </p:nvSpPr>
          <p:spPr>
            <a:xfrm flipH="false" flipV="false" rot="0">
              <a:off x="0" y="0"/>
              <a:ext cx="690252" cy="690252"/>
            </a:xfrm>
            <a:custGeom>
              <a:avLst/>
              <a:gdLst/>
              <a:ahLst/>
              <a:cxnLst/>
              <a:rect r="r" b="b" t="t" l="l"/>
              <a:pathLst>
                <a:path h="690252" w="690252">
                  <a:moveTo>
                    <a:pt x="0" y="0"/>
                  </a:moveTo>
                  <a:lnTo>
                    <a:pt x="690252" y="0"/>
                  </a:lnTo>
                  <a:lnTo>
                    <a:pt x="690252" y="690252"/>
                  </a:lnTo>
                  <a:lnTo>
                    <a:pt x="0" y="690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3" id="73"/>
            <p:cNvGrpSpPr/>
            <p:nvPr/>
          </p:nvGrpSpPr>
          <p:grpSpPr>
            <a:xfrm rot="0">
              <a:off x="0" y="838870"/>
              <a:ext cx="8475989" cy="1861233"/>
              <a:chOff x="0" y="0"/>
              <a:chExt cx="2132281" cy="468225"/>
            </a:xfrm>
          </p:grpSpPr>
          <p:sp>
            <p:nvSpPr>
              <p:cNvPr name="Freeform 74" id="74"/>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75" id="75"/>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76" id="76"/>
            <p:cNvSpPr txBox="true"/>
            <p:nvPr/>
          </p:nvSpPr>
          <p:spPr>
            <a:xfrm rot="0">
              <a:off x="317391" y="916343"/>
              <a:ext cx="8012217" cy="1566885"/>
            </a:xfrm>
            <a:prstGeom prst="rect">
              <a:avLst/>
            </a:prstGeom>
          </p:spPr>
          <p:txBody>
            <a:bodyPr anchor="t" rtlCol="false" tIns="0" lIns="0" bIns="0" rIns="0">
              <a:spAutoFit/>
            </a:bodyPr>
            <a:lstStyle/>
            <a:p>
              <a:pPr>
                <a:lnSpc>
                  <a:spcPts val="2968"/>
                </a:lnSpc>
              </a:pPr>
              <a:r>
                <a:rPr lang="en-US" sz="2120">
                  <a:solidFill>
                    <a:srgbClr val="000000"/>
                  </a:solidFill>
                  <a:latin typeface="Karnchang"/>
                </a:rPr>
                <a:t>Mengindentifikasi sebaran data berdasarkan jumlahkarakter dan kata pada setiap Tweet</a:t>
              </a:r>
            </a:p>
            <a:p>
              <a:pPr>
                <a:lnSpc>
                  <a:spcPts val="2968"/>
                </a:lnSpc>
              </a:pPr>
            </a:p>
          </p:txBody>
        </p:sp>
        <p:sp>
          <p:nvSpPr>
            <p:cNvPr name="TextBox 77" id="77"/>
            <p:cNvSpPr txBox="true"/>
            <p:nvPr/>
          </p:nvSpPr>
          <p:spPr>
            <a:xfrm rot="0">
              <a:off x="887237" y="-4397"/>
              <a:ext cx="7189917" cy="694697"/>
            </a:xfrm>
            <a:prstGeom prst="rect">
              <a:avLst/>
            </a:prstGeom>
          </p:spPr>
          <p:txBody>
            <a:bodyPr anchor="t" rtlCol="false" tIns="0" lIns="0" bIns="0" rIns="0">
              <a:spAutoFit/>
            </a:bodyPr>
            <a:lstStyle/>
            <a:p>
              <a:pPr>
                <a:lnSpc>
                  <a:spcPts val="2889"/>
                </a:lnSpc>
              </a:pPr>
              <a:r>
                <a:rPr lang="en-US" sz="3140">
                  <a:solidFill>
                    <a:srgbClr val="243342"/>
                  </a:solidFill>
                  <a:latin typeface="Karnchang Bold"/>
                </a:rPr>
                <a:t>Pendahuluan 3</a:t>
              </a:r>
            </a:p>
          </p:txBody>
        </p:sp>
      </p:grpSp>
      <p:grpSp>
        <p:nvGrpSpPr>
          <p:cNvPr name="Group 78" id="78"/>
          <p:cNvGrpSpPr/>
          <p:nvPr/>
        </p:nvGrpSpPr>
        <p:grpSpPr>
          <a:xfrm rot="0">
            <a:off x="1481338" y="7501083"/>
            <a:ext cx="6356992" cy="2025077"/>
            <a:chOff x="0" y="0"/>
            <a:chExt cx="8475989" cy="2700103"/>
          </a:xfrm>
        </p:grpSpPr>
        <p:sp>
          <p:nvSpPr>
            <p:cNvPr name="Freeform 79" id="79"/>
            <p:cNvSpPr/>
            <p:nvPr/>
          </p:nvSpPr>
          <p:spPr>
            <a:xfrm flipH="false" flipV="false" rot="0">
              <a:off x="0" y="0"/>
              <a:ext cx="690252" cy="690252"/>
            </a:xfrm>
            <a:custGeom>
              <a:avLst/>
              <a:gdLst/>
              <a:ahLst/>
              <a:cxnLst/>
              <a:rect r="r" b="b" t="t" l="l"/>
              <a:pathLst>
                <a:path h="690252" w="690252">
                  <a:moveTo>
                    <a:pt x="0" y="0"/>
                  </a:moveTo>
                  <a:lnTo>
                    <a:pt x="690252" y="0"/>
                  </a:lnTo>
                  <a:lnTo>
                    <a:pt x="690252" y="690252"/>
                  </a:lnTo>
                  <a:lnTo>
                    <a:pt x="0" y="690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0" id="80"/>
            <p:cNvGrpSpPr/>
            <p:nvPr/>
          </p:nvGrpSpPr>
          <p:grpSpPr>
            <a:xfrm rot="0">
              <a:off x="0" y="838870"/>
              <a:ext cx="8475989" cy="1861233"/>
              <a:chOff x="0" y="0"/>
              <a:chExt cx="2132281" cy="468225"/>
            </a:xfrm>
          </p:grpSpPr>
          <p:sp>
            <p:nvSpPr>
              <p:cNvPr name="Freeform 81" id="81"/>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82" id="82"/>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83" id="83"/>
            <p:cNvSpPr txBox="true"/>
            <p:nvPr/>
          </p:nvSpPr>
          <p:spPr>
            <a:xfrm rot="0">
              <a:off x="317391" y="916343"/>
              <a:ext cx="8012217" cy="1068282"/>
            </a:xfrm>
            <a:prstGeom prst="rect">
              <a:avLst/>
            </a:prstGeom>
          </p:spPr>
          <p:txBody>
            <a:bodyPr anchor="t" rtlCol="false" tIns="0" lIns="0" bIns="0" rIns="0">
              <a:spAutoFit/>
            </a:bodyPr>
            <a:lstStyle/>
            <a:p>
              <a:pPr>
                <a:lnSpc>
                  <a:spcPts val="2968"/>
                </a:lnSpc>
              </a:pPr>
              <a:r>
                <a:rPr lang="en-US" sz="2120">
                  <a:solidFill>
                    <a:srgbClr val="000000"/>
                  </a:solidFill>
                  <a:latin typeface="Karnchang"/>
                </a:rPr>
                <a:t>Menganalisis korelasi antara jumlah karakter dengan jumlah Tweet</a:t>
              </a:r>
            </a:p>
          </p:txBody>
        </p:sp>
        <p:sp>
          <p:nvSpPr>
            <p:cNvPr name="TextBox 84" id="84"/>
            <p:cNvSpPr txBox="true"/>
            <p:nvPr/>
          </p:nvSpPr>
          <p:spPr>
            <a:xfrm rot="0">
              <a:off x="887237" y="-4397"/>
              <a:ext cx="7189917" cy="694697"/>
            </a:xfrm>
            <a:prstGeom prst="rect">
              <a:avLst/>
            </a:prstGeom>
          </p:spPr>
          <p:txBody>
            <a:bodyPr anchor="t" rtlCol="false" tIns="0" lIns="0" bIns="0" rIns="0">
              <a:spAutoFit/>
            </a:bodyPr>
            <a:lstStyle/>
            <a:p>
              <a:pPr>
                <a:lnSpc>
                  <a:spcPts val="2889"/>
                </a:lnSpc>
              </a:pPr>
              <a:r>
                <a:rPr lang="en-US" sz="3140">
                  <a:solidFill>
                    <a:srgbClr val="243342"/>
                  </a:solidFill>
                  <a:latin typeface="Karnchang Bold"/>
                </a:rPr>
                <a:t>Pendahuluan 4</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sp>
        <p:nvSpPr>
          <p:cNvPr name="TextBox 25" id="25"/>
          <p:cNvSpPr txBox="true"/>
          <p:nvPr/>
        </p:nvSpPr>
        <p:spPr>
          <a:xfrm rot="0">
            <a:off x="1490452" y="904875"/>
            <a:ext cx="7225540" cy="1107440"/>
          </a:xfrm>
          <a:prstGeom prst="rect">
            <a:avLst/>
          </a:prstGeom>
        </p:spPr>
        <p:txBody>
          <a:bodyPr anchor="t" rtlCol="false" tIns="0" lIns="0" bIns="0" rIns="0">
            <a:spAutoFit/>
          </a:bodyPr>
          <a:lstStyle/>
          <a:p>
            <a:pPr algn="ctr">
              <a:lnSpc>
                <a:spcPts val="5980"/>
              </a:lnSpc>
            </a:pPr>
            <a:r>
              <a:rPr lang="en-US" sz="6500">
                <a:solidFill>
                  <a:srgbClr val="243342"/>
                </a:solidFill>
                <a:latin typeface="Karnchang Bold"/>
              </a:rPr>
              <a:t>Metode Penelitian </a:t>
            </a:r>
          </a:p>
        </p:txBody>
      </p:sp>
      <p:grpSp>
        <p:nvGrpSpPr>
          <p:cNvPr name="Group 26" id="26"/>
          <p:cNvGrpSpPr/>
          <p:nvPr/>
        </p:nvGrpSpPr>
        <p:grpSpPr>
          <a:xfrm rot="0">
            <a:off x="9708151" y="1123345"/>
            <a:ext cx="6820036" cy="2172584"/>
            <a:chOff x="0" y="0"/>
            <a:chExt cx="9093381" cy="2896778"/>
          </a:xfrm>
        </p:grpSpPr>
        <p:sp>
          <p:nvSpPr>
            <p:cNvPr name="Freeform 27" id="27"/>
            <p:cNvSpPr/>
            <p:nvPr/>
          </p:nvSpPr>
          <p:spPr>
            <a:xfrm flipH="false" flipV="false" rot="0">
              <a:off x="0" y="0"/>
              <a:ext cx="740530" cy="740530"/>
            </a:xfrm>
            <a:custGeom>
              <a:avLst/>
              <a:gdLst/>
              <a:ahLst/>
              <a:cxnLst/>
              <a:rect r="r" b="b" t="t" l="l"/>
              <a:pathLst>
                <a:path h="740530" w="740530">
                  <a:moveTo>
                    <a:pt x="0" y="0"/>
                  </a:moveTo>
                  <a:lnTo>
                    <a:pt x="740530" y="0"/>
                  </a:lnTo>
                  <a:lnTo>
                    <a:pt x="740530" y="740530"/>
                  </a:lnTo>
                  <a:lnTo>
                    <a:pt x="0" y="74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8" id="28"/>
            <p:cNvGrpSpPr/>
            <p:nvPr/>
          </p:nvGrpSpPr>
          <p:grpSpPr>
            <a:xfrm rot="0">
              <a:off x="0" y="899973"/>
              <a:ext cx="9093381" cy="1996805"/>
              <a:chOff x="0" y="0"/>
              <a:chExt cx="2132281" cy="468225"/>
            </a:xfrm>
          </p:grpSpPr>
          <p:sp>
            <p:nvSpPr>
              <p:cNvPr name="Freeform 29" id="29"/>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30" id="30"/>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31" id="31"/>
            <p:cNvSpPr txBox="true"/>
            <p:nvPr/>
          </p:nvSpPr>
          <p:spPr>
            <a:xfrm rot="0">
              <a:off x="340510" y="993497"/>
              <a:ext cx="8595828" cy="1670610"/>
            </a:xfrm>
            <a:prstGeom prst="rect">
              <a:avLst/>
            </a:prstGeom>
          </p:spPr>
          <p:txBody>
            <a:bodyPr anchor="t" rtlCol="false" tIns="0" lIns="0" bIns="0" rIns="0">
              <a:spAutoFit/>
            </a:bodyPr>
            <a:lstStyle/>
            <a:p>
              <a:pPr>
                <a:lnSpc>
                  <a:spcPts val="3184"/>
                </a:lnSpc>
              </a:pPr>
              <a:r>
                <a:rPr lang="en-US" sz="2274">
                  <a:solidFill>
                    <a:srgbClr val="000000"/>
                  </a:solidFill>
                  <a:latin typeface="Karnchang"/>
                </a:rPr>
                <a:t>Abusive.csv berisi </a:t>
              </a:r>
              <a:r>
                <a:rPr lang="en-US" sz="2274">
                  <a:solidFill>
                    <a:srgbClr val="000000"/>
                  </a:solidFill>
                  <a:latin typeface="Karnchang Italics"/>
                </a:rPr>
                <a:t>list</a:t>
              </a:r>
              <a:r>
                <a:rPr lang="en-US" sz="2274">
                  <a:solidFill>
                    <a:srgbClr val="000000"/>
                  </a:solidFill>
                  <a:latin typeface="Karnchang"/>
                </a:rPr>
                <a:t> kata-kata kasar dan ujaran kebencian.</a:t>
              </a:r>
            </a:p>
            <a:p>
              <a:pPr>
                <a:lnSpc>
                  <a:spcPts val="3184"/>
                </a:lnSpc>
              </a:pPr>
            </a:p>
          </p:txBody>
        </p:sp>
        <p:sp>
          <p:nvSpPr>
            <p:cNvPr name="TextBox 32" id="32"/>
            <p:cNvSpPr txBox="true"/>
            <p:nvPr/>
          </p:nvSpPr>
          <p:spPr>
            <a:xfrm rot="0">
              <a:off x="951864" y="-29129"/>
              <a:ext cx="7713631" cy="769711"/>
            </a:xfrm>
            <a:prstGeom prst="rect">
              <a:avLst/>
            </a:prstGeom>
          </p:spPr>
          <p:txBody>
            <a:bodyPr anchor="t" rtlCol="false" tIns="0" lIns="0" bIns="0" rIns="0">
              <a:spAutoFit/>
            </a:bodyPr>
            <a:lstStyle/>
            <a:p>
              <a:pPr>
                <a:lnSpc>
                  <a:spcPts val="3100"/>
                </a:lnSpc>
              </a:pPr>
              <a:r>
                <a:rPr lang="en-US" sz="3369">
                  <a:solidFill>
                    <a:srgbClr val="243342"/>
                  </a:solidFill>
                  <a:latin typeface="Karnchang Bold"/>
                </a:rPr>
                <a:t>Metode Penelitian  1</a:t>
              </a:r>
            </a:p>
          </p:txBody>
        </p:sp>
      </p:grpSp>
      <p:sp>
        <p:nvSpPr>
          <p:cNvPr name="TextBox 33" id="33"/>
          <p:cNvSpPr txBox="true"/>
          <p:nvPr/>
        </p:nvSpPr>
        <p:spPr>
          <a:xfrm rot="0">
            <a:off x="1160420" y="2613770"/>
            <a:ext cx="7983580" cy="1605280"/>
          </a:xfrm>
          <a:prstGeom prst="rect">
            <a:avLst/>
          </a:prstGeom>
        </p:spPr>
        <p:txBody>
          <a:bodyPr anchor="t" rtlCol="false" tIns="0" lIns="0" bIns="0" rIns="0">
            <a:spAutoFit/>
          </a:bodyPr>
          <a:lstStyle/>
          <a:p>
            <a:pPr algn="just">
              <a:lnSpc>
                <a:spcPts val="3919"/>
              </a:lnSpc>
            </a:pPr>
            <a:r>
              <a:rPr lang="en-US" sz="2799">
                <a:solidFill>
                  <a:srgbClr val="000000"/>
                </a:solidFill>
                <a:latin typeface="Karnchang"/>
              </a:rPr>
              <a:t>Data disadur dari</a:t>
            </a:r>
            <a:r>
              <a:rPr lang="en-US" sz="2799" u="sng">
                <a:solidFill>
                  <a:srgbClr val="000000"/>
                </a:solidFill>
                <a:latin typeface="Karnchang"/>
                <a:hlinkClick r:id="rId4" tooltip="https://www.kaggle.com/datasets/ilhamfp31/indonesian-abusive-and-hate-speech-twitter-text"/>
              </a:rPr>
              <a:t> Indonesian Abusive and Hate Speech Twitter Text (kaggle.com)</a:t>
            </a:r>
            <a:r>
              <a:rPr lang="en-US" sz="2799">
                <a:solidFill>
                  <a:srgbClr val="000000"/>
                </a:solidFill>
                <a:latin typeface="Karnchang"/>
              </a:rPr>
              <a:t>.</a:t>
            </a:r>
          </a:p>
          <a:p>
            <a:pPr algn="just">
              <a:lnSpc>
                <a:spcPts val="3919"/>
              </a:lnSpc>
            </a:pPr>
          </a:p>
        </p:txBody>
      </p:sp>
      <p:grpSp>
        <p:nvGrpSpPr>
          <p:cNvPr name="Group 34" id="34"/>
          <p:cNvGrpSpPr/>
          <p:nvPr/>
        </p:nvGrpSpPr>
        <p:grpSpPr>
          <a:xfrm rot="0">
            <a:off x="15665503" y="317552"/>
            <a:ext cx="2042119" cy="650325"/>
            <a:chOff x="0" y="0"/>
            <a:chExt cx="537842" cy="171279"/>
          </a:xfrm>
        </p:grpSpPr>
        <p:sp>
          <p:nvSpPr>
            <p:cNvPr name="Freeform 35" id="35"/>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36" id="36"/>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sp>
        <p:nvSpPr>
          <p:cNvPr name="TextBox 37" id="37"/>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4</a:t>
            </a:r>
          </a:p>
        </p:txBody>
      </p:sp>
      <p:grpSp>
        <p:nvGrpSpPr>
          <p:cNvPr name="Group 38" id="38"/>
          <p:cNvGrpSpPr/>
          <p:nvPr/>
        </p:nvGrpSpPr>
        <p:grpSpPr>
          <a:xfrm rot="0">
            <a:off x="629723" y="9258300"/>
            <a:ext cx="6961669" cy="627749"/>
            <a:chOff x="0" y="0"/>
            <a:chExt cx="1833526" cy="165333"/>
          </a:xfrm>
        </p:grpSpPr>
        <p:sp>
          <p:nvSpPr>
            <p:cNvPr name="Freeform 39" id="3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40" id="4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TextBox 41" id="41"/>
          <p:cNvSpPr txBox="true"/>
          <p:nvPr/>
        </p:nvSpPr>
        <p:spPr>
          <a:xfrm rot="0">
            <a:off x="551143" y="9305925"/>
            <a:ext cx="7118830" cy="444500"/>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Rizky Aryendi Gumilang</a:t>
            </a:r>
          </a:p>
        </p:txBody>
      </p:sp>
      <p:grpSp>
        <p:nvGrpSpPr>
          <p:cNvPr name="Group 42" id="42"/>
          <p:cNvGrpSpPr/>
          <p:nvPr/>
        </p:nvGrpSpPr>
        <p:grpSpPr>
          <a:xfrm rot="0">
            <a:off x="9708151" y="3778758"/>
            <a:ext cx="6820036" cy="2241385"/>
            <a:chOff x="0" y="0"/>
            <a:chExt cx="9093381" cy="2988513"/>
          </a:xfrm>
        </p:grpSpPr>
        <p:sp>
          <p:nvSpPr>
            <p:cNvPr name="Freeform 43" id="43"/>
            <p:cNvSpPr/>
            <p:nvPr/>
          </p:nvSpPr>
          <p:spPr>
            <a:xfrm flipH="false" flipV="false" rot="0">
              <a:off x="0" y="0"/>
              <a:ext cx="740530" cy="740530"/>
            </a:xfrm>
            <a:custGeom>
              <a:avLst/>
              <a:gdLst/>
              <a:ahLst/>
              <a:cxnLst/>
              <a:rect r="r" b="b" t="t" l="l"/>
              <a:pathLst>
                <a:path h="740530" w="740530">
                  <a:moveTo>
                    <a:pt x="0" y="0"/>
                  </a:moveTo>
                  <a:lnTo>
                    <a:pt x="740530" y="0"/>
                  </a:lnTo>
                  <a:lnTo>
                    <a:pt x="740530" y="740530"/>
                  </a:lnTo>
                  <a:lnTo>
                    <a:pt x="0" y="74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4" id="44"/>
            <p:cNvGrpSpPr/>
            <p:nvPr/>
          </p:nvGrpSpPr>
          <p:grpSpPr>
            <a:xfrm rot="0">
              <a:off x="0" y="899973"/>
              <a:ext cx="9093381" cy="1996805"/>
              <a:chOff x="0" y="0"/>
              <a:chExt cx="2132281" cy="468225"/>
            </a:xfrm>
          </p:grpSpPr>
          <p:sp>
            <p:nvSpPr>
              <p:cNvPr name="Freeform 45" id="45"/>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46" id="46"/>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47" id="47"/>
            <p:cNvSpPr txBox="true"/>
            <p:nvPr/>
          </p:nvSpPr>
          <p:spPr>
            <a:xfrm rot="0">
              <a:off x="340510" y="1041122"/>
              <a:ext cx="8595828" cy="1947391"/>
            </a:xfrm>
            <a:prstGeom prst="rect">
              <a:avLst/>
            </a:prstGeom>
          </p:spPr>
          <p:txBody>
            <a:bodyPr anchor="t" rtlCol="false" tIns="0" lIns="0" bIns="0" rIns="0">
              <a:spAutoFit/>
            </a:bodyPr>
            <a:lstStyle/>
            <a:p>
              <a:pPr>
                <a:lnSpc>
                  <a:spcPts val="2288"/>
                </a:lnSpc>
              </a:pPr>
              <a:r>
                <a:rPr lang="en-US" sz="1634">
                  <a:solidFill>
                    <a:srgbClr val="000000"/>
                  </a:solidFill>
                  <a:latin typeface="Karnchang"/>
                </a:rPr>
                <a:t>Data.csv yang berisi 13.169 tweet disertai tabel yang menunjukan label hate speech (HS) atau ujaran kebencian dan label abusive atau kata-kata kasar. Angka 1 pada label menyatakan ya (tweet mengandung label hate speech atau abusive) dan angka 0 menyatakan tidak.</a:t>
              </a:r>
            </a:p>
            <a:p>
              <a:pPr>
                <a:lnSpc>
                  <a:spcPts val="2288"/>
                </a:lnSpc>
              </a:pPr>
            </a:p>
          </p:txBody>
        </p:sp>
        <p:sp>
          <p:nvSpPr>
            <p:cNvPr name="TextBox 48" id="48"/>
            <p:cNvSpPr txBox="true"/>
            <p:nvPr/>
          </p:nvSpPr>
          <p:spPr>
            <a:xfrm rot="0">
              <a:off x="951864" y="-29129"/>
              <a:ext cx="7713631" cy="769711"/>
            </a:xfrm>
            <a:prstGeom prst="rect">
              <a:avLst/>
            </a:prstGeom>
          </p:spPr>
          <p:txBody>
            <a:bodyPr anchor="t" rtlCol="false" tIns="0" lIns="0" bIns="0" rIns="0">
              <a:spAutoFit/>
            </a:bodyPr>
            <a:lstStyle/>
            <a:p>
              <a:pPr>
                <a:lnSpc>
                  <a:spcPts val="3100"/>
                </a:lnSpc>
              </a:pPr>
              <a:r>
                <a:rPr lang="en-US" sz="3369">
                  <a:solidFill>
                    <a:srgbClr val="243342"/>
                  </a:solidFill>
                  <a:latin typeface="Karnchang Bold"/>
                </a:rPr>
                <a:t>Metode Penelitian 2</a:t>
              </a:r>
            </a:p>
          </p:txBody>
        </p:sp>
      </p:grpSp>
      <p:grpSp>
        <p:nvGrpSpPr>
          <p:cNvPr name="Group 49" id="49"/>
          <p:cNvGrpSpPr/>
          <p:nvPr/>
        </p:nvGrpSpPr>
        <p:grpSpPr>
          <a:xfrm rot="0">
            <a:off x="9708151" y="6719482"/>
            <a:ext cx="6820036" cy="2172584"/>
            <a:chOff x="0" y="0"/>
            <a:chExt cx="9093381" cy="2896778"/>
          </a:xfrm>
        </p:grpSpPr>
        <p:sp>
          <p:nvSpPr>
            <p:cNvPr name="Freeform 50" id="50"/>
            <p:cNvSpPr/>
            <p:nvPr/>
          </p:nvSpPr>
          <p:spPr>
            <a:xfrm flipH="false" flipV="false" rot="0">
              <a:off x="0" y="0"/>
              <a:ext cx="740530" cy="740530"/>
            </a:xfrm>
            <a:custGeom>
              <a:avLst/>
              <a:gdLst/>
              <a:ahLst/>
              <a:cxnLst/>
              <a:rect r="r" b="b" t="t" l="l"/>
              <a:pathLst>
                <a:path h="740530" w="740530">
                  <a:moveTo>
                    <a:pt x="0" y="0"/>
                  </a:moveTo>
                  <a:lnTo>
                    <a:pt x="740530" y="0"/>
                  </a:lnTo>
                  <a:lnTo>
                    <a:pt x="740530" y="740530"/>
                  </a:lnTo>
                  <a:lnTo>
                    <a:pt x="0" y="740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1" id="51"/>
            <p:cNvGrpSpPr/>
            <p:nvPr/>
          </p:nvGrpSpPr>
          <p:grpSpPr>
            <a:xfrm rot="0">
              <a:off x="0" y="899973"/>
              <a:ext cx="9093381" cy="1996805"/>
              <a:chOff x="0" y="0"/>
              <a:chExt cx="2132281" cy="468225"/>
            </a:xfrm>
          </p:grpSpPr>
          <p:sp>
            <p:nvSpPr>
              <p:cNvPr name="Freeform 52" id="52"/>
              <p:cNvSpPr/>
              <p:nvPr/>
            </p:nvSpPr>
            <p:spPr>
              <a:xfrm flipH="false" flipV="false" rot="0">
                <a:off x="0" y="0"/>
                <a:ext cx="2132281" cy="468225"/>
              </a:xfrm>
              <a:custGeom>
                <a:avLst/>
                <a:gdLst/>
                <a:ahLst/>
                <a:cxnLst/>
                <a:rect r="r" b="b" t="t" l="l"/>
                <a:pathLst>
                  <a:path h="468225" w="2132281">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name="TextBox 53" id="53"/>
              <p:cNvSpPr txBox="true"/>
              <p:nvPr/>
            </p:nvSpPr>
            <p:spPr>
              <a:xfrm>
                <a:off x="0" y="-38100"/>
                <a:ext cx="2132281" cy="506325"/>
              </a:xfrm>
              <a:prstGeom prst="rect">
                <a:avLst/>
              </a:prstGeom>
            </p:spPr>
            <p:txBody>
              <a:bodyPr anchor="ctr" rtlCol="false" tIns="50800" lIns="50800" bIns="50800" rIns="50800"/>
              <a:lstStyle/>
              <a:p>
                <a:pPr algn="ctr">
                  <a:lnSpc>
                    <a:spcPts val="3362"/>
                  </a:lnSpc>
                </a:pPr>
              </a:p>
            </p:txBody>
          </p:sp>
        </p:grpSp>
        <p:sp>
          <p:nvSpPr>
            <p:cNvPr name="TextBox 54" id="54"/>
            <p:cNvSpPr txBox="true"/>
            <p:nvPr/>
          </p:nvSpPr>
          <p:spPr>
            <a:xfrm rot="0">
              <a:off x="340510" y="993497"/>
              <a:ext cx="8595828" cy="1670610"/>
            </a:xfrm>
            <a:prstGeom prst="rect">
              <a:avLst/>
            </a:prstGeom>
          </p:spPr>
          <p:txBody>
            <a:bodyPr anchor="t" rtlCol="false" tIns="0" lIns="0" bIns="0" rIns="0">
              <a:spAutoFit/>
            </a:bodyPr>
            <a:lstStyle/>
            <a:p>
              <a:pPr>
                <a:lnSpc>
                  <a:spcPts val="3184"/>
                </a:lnSpc>
              </a:pPr>
              <a:r>
                <a:rPr lang="en-US" sz="2274">
                  <a:solidFill>
                    <a:srgbClr val="000000"/>
                  </a:solidFill>
                  <a:latin typeface="Karnchang"/>
                </a:rPr>
                <a:t>Bagaimana sebaran data berdasarkan jumlahkarakter dan kata pada setiap Tweet?</a:t>
              </a:r>
            </a:p>
            <a:p>
              <a:pPr>
                <a:lnSpc>
                  <a:spcPts val="3184"/>
                </a:lnSpc>
              </a:pPr>
            </a:p>
          </p:txBody>
        </p:sp>
        <p:sp>
          <p:nvSpPr>
            <p:cNvPr name="TextBox 55" id="55"/>
            <p:cNvSpPr txBox="true"/>
            <p:nvPr/>
          </p:nvSpPr>
          <p:spPr>
            <a:xfrm rot="0">
              <a:off x="951864" y="-29129"/>
              <a:ext cx="7713631" cy="769711"/>
            </a:xfrm>
            <a:prstGeom prst="rect">
              <a:avLst/>
            </a:prstGeom>
          </p:spPr>
          <p:txBody>
            <a:bodyPr anchor="t" rtlCol="false" tIns="0" lIns="0" bIns="0" rIns="0">
              <a:spAutoFit/>
            </a:bodyPr>
            <a:lstStyle/>
            <a:p>
              <a:pPr>
                <a:lnSpc>
                  <a:spcPts val="3100"/>
                </a:lnSpc>
              </a:pPr>
              <a:r>
                <a:rPr lang="en-US" sz="3369">
                  <a:solidFill>
                    <a:srgbClr val="243342"/>
                  </a:solidFill>
                  <a:latin typeface="Karnchang Bold"/>
                </a:rPr>
                <a:t>Metode Penelitian 3</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Freeform 31" id="31"/>
          <p:cNvSpPr/>
          <p:nvPr/>
        </p:nvSpPr>
        <p:spPr>
          <a:xfrm flipH="false" flipV="false" rot="0">
            <a:off x="1677068" y="3451396"/>
            <a:ext cx="8527114" cy="2162378"/>
          </a:xfrm>
          <a:custGeom>
            <a:avLst/>
            <a:gdLst/>
            <a:ahLst/>
            <a:cxnLst/>
            <a:rect r="r" b="b" t="t" l="l"/>
            <a:pathLst>
              <a:path h="2162378" w="8527114">
                <a:moveTo>
                  <a:pt x="0" y="0"/>
                </a:moveTo>
                <a:lnTo>
                  <a:pt x="8527114" y="0"/>
                </a:lnTo>
                <a:lnTo>
                  <a:pt x="8527114" y="2162378"/>
                </a:lnTo>
                <a:lnTo>
                  <a:pt x="0" y="2162378"/>
                </a:lnTo>
                <a:lnTo>
                  <a:pt x="0" y="0"/>
                </a:lnTo>
                <a:close/>
              </a:path>
            </a:pathLst>
          </a:custGeom>
          <a:blipFill>
            <a:blip r:embed="rId2"/>
            <a:stretch>
              <a:fillRect l="0" t="0" r="0" b="0"/>
            </a:stretch>
          </a:blipFill>
        </p:spPr>
      </p:sp>
      <p:sp>
        <p:nvSpPr>
          <p:cNvPr name="TextBox 32" id="32"/>
          <p:cNvSpPr txBox="true"/>
          <p:nvPr/>
        </p:nvSpPr>
        <p:spPr>
          <a:xfrm rot="0">
            <a:off x="4293776" y="1164537"/>
            <a:ext cx="9700448" cy="1107440"/>
          </a:xfrm>
          <a:prstGeom prst="rect">
            <a:avLst/>
          </a:prstGeom>
        </p:spPr>
        <p:txBody>
          <a:bodyPr anchor="t" rtlCol="false" tIns="0" lIns="0" bIns="0" rIns="0">
            <a:spAutoFit/>
          </a:bodyPr>
          <a:lstStyle/>
          <a:p>
            <a:pPr algn="ctr">
              <a:lnSpc>
                <a:spcPts val="5980"/>
              </a:lnSpc>
            </a:pPr>
            <a:r>
              <a:rPr lang="en-US" sz="6500">
                <a:solidFill>
                  <a:srgbClr val="243342"/>
                </a:solidFill>
                <a:latin typeface="Karnchang Bold"/>
              </a:rPr>
              <a:t>Metode Penelitian </a:t>
            </a:r>
          </a:p>
        </p:txBody>
      </p:sp>
      <p:sp>
        <p:nvSpPr>
          <p:cNvPr name="TextBox 33" id="33"/>
          <p:cNvSpPr txBox="true"/>
          <p:nvPr/>
        </p:nvSpPr>
        <p:spPr>
          <a:xfrm rot="0">
            <a:off x="1028700" y="2157677"/>
            <a:ext cx="16121429" cy="1938565"/>
          </a:xfrm>
          <a:prstGeom prst="rect">
            <a:avLst/>
          </a:prstGeom>
        </p:spPr>
        <p:txBody>
          <a:bodyPr anchor="t" rtlCol="false" tIns="0" lIns="0" bIns="0" rIns="0">
            <a:spAutoFit/>
          </a:bodyPr>
          <a:lstStyle/>
          <a:p>
            <a:pPr algn="just">
              <a:lnSpc>
                <a:spcPts val="2472"/>
              </a:lnSpc>
            </a:pPr>
          </a:p>
          <a:p>
            <a:pPr algn="just" marL="381301" indent="-190651" lvl="1">
              <a:lnSpc>
                <a:spcPts val="2472"/>
              </a:lnSpc>
              <a:buFont typeface="Arial"/>
              <a:buChar char="•"/>
            </a:pPr>
            <a:r>
              <a:rPr lang="en-US" sz="1766">
                <a:solidFill>
                  <a:srgbClr val="000000"/>
                </a:solidFill>
                <a:latin typeface="Karnchang"/>
              </a:rPr>
              <a:t>Penulis menggunakan endpoint menggunakan pyhton dengan nama file “Main.py” untuk menampilkan API endpoint yang memproses text cleansing dan “Analisis Gold Challenge” Untuk Menampilkan Proses Analisis Data secara deskriptif</a:t>
            </a:r>
          </a:p>
          <a:p>
            <a:pPr algn="just">
              <a:lnSpc>
                <a:spcPts val="2472"/>
              </a:lnSpc>
            </a:pPr>
          </a:p>
          <a:p>
            <a:pPr algn="just">
              <a:lnSpc>
                <a:spcPts val="2472"/>
              </a:lnSpc>
            </a:pPr>
          </a:p>
          <a:p>
            <a:pPr algn="just">
              <a:lnSpc>
                <a:spcPts val="2472"/>
              </a:lnSpc>
            </a:pPr>
          </a:p>
        </p:txBody>
      </p:sp>
      <p:sp>
        <p:nvSpPr>
          <p:cNvPr name="TextBox 34" id="34"/>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5</a:t>
            </a:r>
          </a:p>
        </p:txBody>
      </p:sp>
      <p:sp>
        <p:nvSpPr>
          <p:cNvPr name="TextBox 35" id="35"/>
          <p:cNvSpPr txBox="true"/>
          <p:nvPr/>
        </p:nvSpPr>
        <p:spPr>
          <a:xfrm rot="0">
            <a:off x="551143" y="9305925"/>
            <a:ext cx="7118830" cy="444500"/>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Rizky Aryendi Gumilang</a:t>
            </a:r>
          </a:p>
        </p:txBody>
      </p:sp>
      <p:sp>
        <p:nvSpPr>
          <p:cNvPr name="TextBox 36" id="36"/>
          <p:cNvSpPr txBox="true"/>
          <p:nvPr/>
        </p:nvSpPr>
        <p:spPr>
          <a:xfrm rot="0">
            <a:off x="1310763" y="1978564"/>
            <a:ext cx="2517905" cy="293413"/>
          </a:xfrm>
          <a:prstGeom prst="rect">
            <a:avLst/>
          </a:prstGeom>
        </p:spPr>
        <p:txBody>
          <a:bodyPr anchor="t" rtlCol="false" tIns="0" lIns="0" bIns="0" rIns="0">
            <a:spAutoFit/>
          </a:bodyPr>
          <a:lstStyle/>
          <a:p>
            <a:pPr algn="ctr">
              <a:lnSpc>
                <a:spcPts val="1552"/>
              </a:lnSpc>
            </a:pPr>
            <a:r>
              <a:rPr lang="en-US" sz="1687">
                <a:solidFill>
                  <a:srgbClr val="243342"/>
                </a:solidFill>
                <a:latin typeface="Karnchang Bold"/>
              </a:rPr>
              <a:t>B. Tahapan Penelitian</a:t>
            </a:r>
          </a:p>
        </p:txBody>
      </p:sp>
      <p:sp>
        <p:nvSpPr>
          <p:cNvPr name="TextBox 37" id="37"/>
          <p:cNvSpPr txBox="true"/>
          <p:nvPr/>
        </p:nvSpPr>
        <p:spPr>
          <a:xfrm rot="0">
            <a:off x="1222263" y="5747650"/>
            <a:ext cx="15734302" cy="3424484"/>
          </a:xfrm>
          <a:prstGeom prst="rect">
            <a:avLst/>
          </a:prstGeom>
        </p:spPr>
        <p:txBody>
          <a:bodyPr anchor="t" rtlCol="false" tIns="0" lIns="0" bIns="0" rIns="0">
            <a:spAutoFit/>
          </a:bodyPr>
          <a:lstStyle/>
          <a:p>
            <a:pPr algn="just">
              <a:lnSpc>
                <a:spcPts val="2413"/>
              </a:lnSpc>
            </a:pPr>
            <a:r>
              <a:rPr lang="en-US" sz="1723">
                <a:solidFill>
                  <a:srgbClr val="000000"/>
                </a:solidFill>
                <a:latin typeface="Karnchang"/>
              </a:rPr>
              <a:t> 2. Proses cleansing data dilakukan pada data.csv dengan cara remove duplicates, check missing values, serta menghilang kankarakter atau kata yang tidak diperlukan seperti “\n”, “RT”, “USER”, URL, dan nonalphanumerical character. Dari total 13.169 tweet, terdapat 146 tweet duplikat. Sehingga jumlah data yang dianalisis berjumlah 13.023 tweet. Hasil cleansing data ada pada “preprocessed_indonesian_toxic_tweet”.</a:t>
            </a:r>
          </a:p>
          <a:p>
            <a:pPr algn="just">
              <a:lnSpc>
                <a:spcPts val="2413"/>
              </a:lnSpc>
            </a:pPr>
          </a:p>
          <a:p>
            <a:pPr algn="just">
              <a:lnSpc>
                <a:spcPts val="2413"/>
              </a:lnSpc>
            </a:pPr>
            <a:r>
              <a:rPr lang="en-US" sz="1723">
                <a:solidFill>
                  <a:srgbClr val="000000"/>
                </a:solidFill>
                <a:latin typeface="Karnchang"/>
              </a:rPr>
              <a:t>3. Analisis data dilakukan menggunakan metode analisisdeskriptif (Exploratory Data Analysis / EDA) sesuai dengan rumusan masalah. </a:t>
            </a:r>
          </a:p>
          <a:p>
            <a:pPr algn="just">
              <a:lnSpc>
                <a:spcPts val="2413"/>
              </a:lnSpc>
            </a:pPr>
          </a:p>
          <a:p>
            <a:pPr algn="just">
              <a:lnSpc>
                <a:spcPts val="2413"/>
              </a:lnSpc>
            </a:pPr>
            <a:r>
              <a:rPr lang="en-US" sz="1723">
                <a:solidFill>
                  <a:srgbClr val="000000"/>
                </a:solidFill>
                <a:latin typeface="Karnchang"/>
              </a:rPr>
              <a:t>4. Hasil analisis diolah menggunakan matplotlib, wordcloud, serta seaborn dan ditampilkan menggunakanpie chart, wordcloud, box plot dan scatter. </a:t>
            </a:r>
          </a:p>
          <a:p>
            <a:pPr algn="just">
              <a:lnSpc>
                <a:spcPts val="2413"/>
              </a:lnSpc>
            </a:pPr>
          </a:p>
          <a:p>
            <a:pPr algn="just">
              <a:lnSpc>
                <a:spcPts val="2413"/>
              </a:lnSpc>
            </a:pPr>
            <a:r>
              <a:rPr lang="en-US" sz="1723">
                <a:solidFill>
                  <a:srgbClr val="000000"/>
                </a:solidFill>
                <a:latin typeface="Karnchang"/>
              </a:rPr>
              <a:t>5. Mengunggah seluruh sumber data, proses, serta hasil pada Github (https://github.com/rizkyaryendigumilang/23001042-15-Kiky-project-gold.git)</a:t>
            </a:r>
          </a:p>
          <a:p>
            <a:pPr algn="just">
              <a:lnSpc>
                <a:spcPts val="2413"/>
              </a:lnSpc>
            </a:pPr>
          </a:p>
          <a:p>
            <a:pPr algn="just">
              <a:lnSpc>
                <a:spcPts val="2413"/>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Freeform 31" id="31"/>
          <p:cNvSpPr/>
          <p:nvPr/>
        </p:nvSpPr>
        <p:spPr>
          <a:xfrm flipH="false" flipV="false" rot="0">
            <a:off x="947972" y="2920389"/>
            <a:ext cx="9882376" cy="2467455"/>
          </a:xfrm>
          <a:custGeom>
            <a:avLst/>
            <a:gdLst/>
            <a:ahLst/>
            <a:cxnLst/>
            <a:rect r="r" b="b" t="t" l="l"/>
            <a:pathLst>
              <a:path h="2467455" w="9882376">
                <a:moveTo>
                  <a:pt x="0" y="0"/>
                </a:moveTo>
                <a:lnTo>
                  <a:pt x="9882376" y="0"/>
                </a:lnTo>
                <a:lnTo>
                  <a:pt x="9882376" y="2467454"/>
                </a:lnTo>
                <a:lnTo>
                  <a:pt x="0" y="2467454"/>
                </a:lnTo>
                <a:lnTo>
                  <a:pt x="0" y="0"/>
                </a:lnTo>
                <a:close/>
              </a:path>
            </a:pathLst>
          </a:custGeom>
          <a:blipFill>
            <a:blip r:embed="rId2"/>
            <a:stretch>
              <a:fillRect l="0" t="0" r="0" b="0"/>
            </a:stretch>
          </a:blipFill>
        </p:spPr>
      </p:sp>
      <p:sp>
        <p:nvSpPr>
          <p:cNvPr name="Freeform 32" id="32"/>
          <p:cNvSpPr/>
          <p:nvPr/>
        </p:nvSpPr>
        <p:spPr>
          <a:xfrm flipH="false" flipV="false" rot="0">
            <a:off x="1042244" y="6618085"/>
            <a:ext cx="9693831" cy="2420378"/>
          </a:xfrm>
          <a:custGeom>
            <a:avLst/>
            <a:gdLst/>
            <a:ahLst/>
            <a:cxnLst/>
            <a:rect r="r" b="b" t="t" l="l"/>
            <a:pathLst>
              <a:path h="2420378" w="9693831">
                <a:moveTo>
                  <a:pt x="0" y="0"/>
                </a:moveTo>
                <a:lnTo>
                  <a:pt x="9693832" y="0"/>
                </a:lnTo>
                <a:lnTo>
                  <a:pt x="9693832" y="2420378"/>
                </a:lnTo>
                <a:lnTo>
                  <a:pt x="0" y="2420378"/>
                </a:lnTo>
                <a:lnTo>
                  <a:pt x="0" y="0"/>
                </a:lnTo>
                <a:close/>
              </a:path>
            </a:pathLst>
          </a:custGeom>
          <a:blipFill>
            <a:blip r:embed="rId3"/>
            <a:stretch>
              <a:fillRect l="0" t="0" r="0" b="0"/>
            </a:stretch>
          </a:blipFill>
        </p:spPr>
      </p:sp>
      <p:sp>
        <p:nvSpPr>
          <p:cNvPr name="TextBox 33" id="33"/>
          <p:cNvSpPr txBox="true"/>
          <p:nvPr/>
        </p:nvSpPr>
        <p:spPr>
          <a:xfrm rot="0">
            <a:off x="4293776" y="1164537"/>
            <a:ext cx="9700448" cy="1107440"/>
          </a:xfrm>
          <a:prstGeom prst="rect">
            <a:avLst/>
          </a:prstGeom>
        </p:spPr>
        <p:txBody>
          <a:bodyPr anchor="t" rtlCol="false" tIns="0" lIns="0" bIns="0" rIns="0">
            <a:spAutoFit/>
          </a:bodyPr>
          <a:lstStyle/>
          <a:p>
            <a:pPr algn="ctr">
              <a:lnSpc>
                <a:spcPts val="5980"/>
              </a:lnSpc>
            </a:pPr>
            <a:r>
              <a:rPr lang="en-US" sz="6500">
                <a:solidFill>
                  <a:srgbClr val="243342"/>
                </a:solidFill>
                <a:latin typeface="Karnchang Bold"/>
              </a:rPr>
              <a:t>Hasil penelitian</a:t>
            </a:r>
          </a:p>
        </p:txBody>
      </p:sp>
      <p:sp>
        <p:nvSpPr>
          <p:cNvPr name="TextBox 34" id="34"/>
          <p:cNvSpPr txBox="true"/>
          <p:nvPr/>
        </p:nvSpPr>
        <p:spPr>
          <a:xfrm rot="0">
            <a:off x="1146679" y="2342456"/>
            <a:ext cx="8214284" cy="984415"/>
          </a:xfrm>
          <a:prstGeom prst="rect">
            <a:avLst/>
          </a:prstGeom>
        </p:spPr>
        <p:txBody>
          <a:bodyPr anchor="t" rtlCol="false" tIns="0" lIns="0" bIns="0" rIns="0">
            <a:spAutoFit/>
          </a:bodyPr>
          <a:lstStyle/>
          <a:p>
            <a:pPr algn="just">
              <a:lnSpc>
                <a:spcPts val="3490"/>
              </a:lnSpc>
            </a:pPr>
            <a:r>
              <a:rPr lang="en-US" sz="2493">
                <a:solidFill>
                  <a:srgbClr val="000000"/>
                </a:solidFill>
                <a:latin typeface="Karnchang Bold"/>
              </a:rPr>
              <a:t>Sebaran Data Berdasarkan Jumlah Karakter per Tweet</a:t>
            </a:r>
          </a:p>
          <a:p>
            <a:pPr algn="just">
              <a:lnSpc>
                <a:spcPts val="3490"/>
              </a:lnSpc>
            </a:pPr>
          </a:p>
        </p:txBody>
      </p:sp>
      <p:sp>
        <p:nvSpPr>
          <p:cNvPr name="TextBox 35" id="35"/>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5</a:t>
            </a:r>
          </a:p>
        </p:txBody>
      </p:sp>
      <p:sp>
        <p:nvSpPr>
          <p:cNvPr name="TextBox 36" id="36"/>
          <p:cNvSpPr txBox="true"/>
          <p:nvPr/>
        </p:nvSpPr>
        <p:spPr>
          <a:xfrm rot="0">
            <a:off x="551143" y="9305925"/>
            <a:ext cx="7118830" cy="444500"/>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Rizky Aryendi Gumilang</a:t>
            </a:r>
          </a:p>
        </p:txBody>
      </p:sp>
      <p:sp>
        <p:nvSpPr>
          <p:cNvPr name="TextBox 37" id="37"/>
          <p:cNvSpPr txBox="true"/>
          <p:nvPr/>
        </p:nvSpPr>
        <p:spPr>
          <a:xfrm rot="0">
            <a:off x="11392061" y="3468843"/>
            <a:ext cx="2790707" cy="1160330"/>
          </a:xfrm>
          <a:prstGeom prst="rect">
            <a:avLst/>
          </a:prstGeom>
        </p:spPr>
        <p:txBody>
          <a:bodyPr anchor="t" rtlCol="false" tIns="0" lIns="0" bIns="0" rIns="0">
            <a:spAutoFit/>
          </a:bodyPr>
          <a:lstStyle/>
          <a:p>
            <a:pPr algn="just">
              <a:lnSpc>
                <a:spcPts val="2194"/>
              </a:lnSpc>
            </a:pPr>
            <a:r>
              <a:rPr lang="en-US" sz="1567">
                <a:solidFill>
                  <a:srgbClr val="000000"/>
                </a:solidFill>
                <a:latin typeface="Karnchang"/>
              </a:rPr>
              <a:t>Tidakada outlier dari sisi batas bawah</a:t>
            </a:r>
          </a:p>
          <a:p>
            <a:pPr algn="just">
              <a:lnSpc>
                <a:spcPts val="2194"/>
              </a:lnSpc>
            </a:pPr>
            <a:r>
              <a:rPr lang="en-US" sz="1567">
                <a:solidFill>
                  <a:srgbClr val="000000"/>
                </a:solidFill>
                <a:latin typeface="Karnchang"/>
              </a:rPr>
              <a:t>Ada outlier dari sisi batas atas</a:t>
            </a:r>
          </a:p>
          <a:p>
            <a:pPr algn="just">
              <a:lnSpc>
                <a:spcPts val="2194"/>
              </a:lnSpc>
            </a:pPr>
          </a:p>
        </p:txBody>
      </p:sp>
      <p:sp>
        <p:nvSpPr>
          <p:cNvPr name="TextBox 38" id="38"/>
          <p:cNvSpPr txBox="true"/>
          <p:nvPr/>
        </p:nvSpPr>
        <p:spPr>
          <a:xfrm rot="0">
            <a:off x="1146679" y="5851983"/>
            <a:ext cx="8214284" cy="546265"/>
          </a:xfrm>
          <a:prstGeom prst="rect">
            <a:avLst/>
          </a:prstGeom>
        </p:spPr>
        <p:txBody>
          <a:bodyPr anchor="t" rtlCol="false" tIns="0" lIns="0" bIns="0" rIns="0">
            <a:spAutoFit/>
          </a:bodyPr>
          <a:lstStyle/>
          <a:p>
            <a:pPr algn="just">
              <a:lnSpc>
                <a:spcPts val="3490"/>
              </a:lnSpc>
            </a:pPr>
            <a:r>
              <a:rPr lang="en-US" sz="2493">
                <a:solidFill>
                  <a:srgbClr val="000000"/>
                </a:solidFill>
                <a:latin typeface="Karnchang Bold"/>
              </a:rPr>
              <a:t>Sebaran Data Berdasarkan Jumlah Kata per Tweet</a:t>
            </a:r>
          </a:p>
        </p:txBody>
      </p:sp>
      <p:sp>
        <p:nvSpPr>
          <p:cNvPr name="TextBox 39" id="39"/>
          <p:cNvSpPr txBox="true"/>
          <p:nvPr/>
        </p:nvSpPr>
        <p:spPr>
          <a:xfrm rot="0">
            <a:off x="11392061" y="7438012"/>
            <a:ext cx="3085289" cy="1160330"/>
          </a:xfrm>
          <a:prstGeom prst="rect">
            <a:avLst/>
          </a:prstGeom>
        </p:spPr>
        <p:txBody>
          <a:bodyPr anchor="t" rtlCol="false" tIns="0" lIns="0" bIns="0" rIns="0">
            <a:spAutoFit/>
          </a:bodyPr>
          <a:lstStyle/>
          <a:p>
            <a:pPr algn="just">
              <a:lnSpc>
                <a:spcPts val="2194"/>
              </a:lnSpc>
            </a:pPr>
            <a:r>
              <a:rPr lang="en-US" sz="1567">
                <a:solidFill>
                  <a:srgbClr val="000000"/>
                </a:solidFill>
                <a:latin typeface="Karnchang"/>
              </a:rPr>
              <a:t>Tidakada outlier dari sisi batas bawah</a:t>
            </a:r>
          </a:p>
          <a:p>
            <a:pPr algn="just">
              <a:lnSpc>
                <a:spcPts val="2194"/>
              </a:lnSpc>
            </a:pPr>
            <a:r>
              <a:rPr lang="en-US" sz="1567">
                <a:solidFill>
                  <a:srgbClr val="000000"/>
                </a:solidFill>
                <a:latin typeface="Karnchang"/>
              </a:rPr>
              <a:t>Ada outlier dari sisi batas atas</a:t>
            </a:r>
          </a:p>
          <a:p>
            <a:pPr algn="just">
              <a:lnSpc>
                <a:spcPts val="219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Freeform 31" id="31"/>
          <p:cNvSpPr/>
          <p:nvPr/>
        </p:nvSpPr>
        <p:spPr>
          <a:xfrm flipH="false" flipV="false" rot="0">
            <a:off x="1443289" y="2985283"/>
            <a:ext cx="5352035" cy="3242831"/>
          </a:xfrm>
          <a:custGeom>
            <a:avLst/>
            <a:gdLst/>
            <a:ahLst/>
            <a:cxnLst/>
            <a:rect r="r" b="b" t="t" l="l"/>
            <a:pathLst>
              <a:path h="3242831" w="5352035">
                <a:moveTo>
                  <a:pt x="0" y="0"/>
                </a:moveTo>
                <a:lnTo>
                  <a:pt x="5352035" y="0"/>
                </a:lnTo>
                <a:lnTo>
                  <a:pt x="5352035" y="3242831"/>
                </a:lnTo>
                <a:lnTo>
                  <a:pt x="0" y="3242831"/>
                </a:lnTo>
                <a:lnTo>
                  <a:pt x="0" y="0"/>
                </a:lnTo>
                <a:close/>
              </a:path>
            </a:pathLst>
          </a:custGeom>
          <a:blipFill>
            <a:blip r:embed="rId2"/>
            <a:stretch>
              <a:fillRect l="0" t="-7943" r="0" b="-7943"/>
            </a:stretch>
          </a:blipFill>
        </p:spPr>
      </p:sp>
      <p:sp>
        <p:nvSpPr>
          <p:cNvPr name="Freeform 32" id="32"/>
          <p:cNvSpPr/>
          <p:nvPr/>
        </p:nvSpPr>
        <p:spPr>
          <a:xfrm flipH="false" flipV="false" rot="0">
            <a:off x="9566109" y="2985283"/>
            <a:ext cx="6099394" cy="3057717"/>
          </a:xfrm>
          <a:custGeom>
            <a:avLst/>
            <a:gdLst/>
            <a:ahLst/>
            <a:cxnLst/>
            <a:rect r="r" b="b" t="t" l="l"/>
            <a:pathLst>
              <a:path h="3057717" w="6099394">
                <a:moveTo>
                  <a:pt x="0" y="0"/>
                </a:moveTo>
                <a:lnTo>
                  <a:pt x="6099394" y="0"/>
                </a:lnTo>
                <a:lnTo>
                  <a:pt x="6099394" y="3057717"/>
                </a:lnTo>
                <a:lnTo>
                  <a:pt x="0" y="3057717"/>
                </a:lnTo>
                <a:lnTo>
                  <a:pt x="0" y="0"/>
                </a:lnTo>
                <a:close/>
              </a:path>
            </a:pathLst>
          </a:custGeom>
          <a:blipFill>
            <a:blip r:embed="rId3"/>
            <a:stretch>
              <a:fillRect l="0" t="-1131" r="0" b="-1131"/>
            </a:stretch>
          </a:blipFill>
        </p:spPr>
      </p:sp>
      <p:sp>
        <p:nvSpPr>
          <p:cNvPr name="TextBox 33" id="33"/>
          <p:cNvSpPr txBox="true"/>
          <p:nvPr/>
        </p:nvSpPr>
        <p:spPr>
          <a:xfrm rot="0">
            <a:off x="4293776" y="904875"/>
            <a:ext cx="9700448" cy="1107440"/>
          </a:xfrm>
          <a:prstGeom prst="rect">
            <a:avLst/>
          </a:prstGeom>
        </p:spPr>
        <p:txBody>
          <a:bodyPr anchor="t" rtlCol="false" tIns="0" lIns="0" bIns="0" rIns="0">
            <a:spAutoFit/>
          </a:bodyPr>
          <a:lstStyle/>
          <a:p>
            <a:pPr algn="ctr">
              <a:lnSpc>
                <a:spcPts val="5980"/>
              </a:lnSpc>
            </a:pPr>
            <a:r>
              <a:rPr lang="en-US" sz="6500">
                <a:solidFill>
                  <a:srgbClr val="243342"/>
                </a:solidFill>
                <a:latin typeface="Karnchang Bold"/>
              </a:rPr>
              <a:t>Hasil penelitian</a:t>
            </a:r>
          </a:p>
        </p:txBody>
      </p:sp>
      <p:sp>
        <p:nvSpPr>
          <p:cNvPr name="TextBox 34" id="34"/>
          <p:cNvSpPr txBox="true"/>
          <p:nvPr/>
        </p:nvSpPr>
        <p:spPr>
          <a:xfrm rot="0">
            <a:off x="1146679" y="2380556"/>
            <a:ext cx="5945257" cy="795766"/>
          </a:xfrm>
          <a:prstGeom prst="rect">
            <a:avLst/>
          </a:prstGeom>
        </p:spPr>
        <p:txBody>
          <a:bodyPr anchor="t" rtlCol="false" tIns="0" lIns="0" bIns="0" rIns="0">
            <a:spAutoFit/>
          </a:bodyPr>
          <a:lstStyle/>
          <a:p>
            <a:pPr algn="just">
              <a:lnSpc>
                <a:spcPts val="2844"/>
              </a:lnSpc>
            </a:pPr>
            <a:r>
              <a:rPr lang="en-US" sz="2031">
                <a:solidFill>
                  <a:srgbClr val="000000"/>
                </a:solidFill>
                <a:latin typeface="Karnchang Bold"/>
              </a:rPr>
              <a:t>Persentase abusive tweet dan non abusive tweet</a:t>
            </a:r>
          </a:p>
          <a:p>
            <a:pPr algn="just">
              <a:lnSpc>
                <a:spcPts val="2844"/>
              </a:lnSpc>
            </a:pPr>
          </a:p>
        </p:txBody>
      </p:sp>
      <p:sp>
        <p:nvSpPr>
          <p:cNvPr name="TextBox 35" id="35"/>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5</a:t>
            </a:r>
          </a:p>
        </p:txBody>
      </p:sp>
      <p:sp>
        <p:nvSpPr>
          <p:cNvPr name="TextBox 36" id="36"/>
          <p:cNvSpPr txBox="true"/>
          <p:nvPr/>
        </p:nvSpPr>
        <p:spPr>
          <a:xfrm rot="0">
            <a:off x="551143" y="9305925"/>
            <a:ext cx="7118830" cy="444500"/>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Rizky Aryendi Gumilang</a:t>
            </a:r>
          </a:p>
        </p:txBody>
      </p:sp>
      <p:sp>
        <p:nvSpPr>
          <p:cNvPr name="TextBox 37" id="37"/>
          <p:cNvSpPr txBox="true"/>
          <p:nvPr/>
        </p:nvSpPr>
        <p:spPr>
          <a:xfrm rot="0">
            <a:off x="6571124" y="7115417"/>
            <a:ext cx="5145751" cy="1160330"/>
          </a:xfrm>
          <a:prstGeom prst="rect">
            <a:avLst/>
          </a:prstGeom>
        </p:spPr>
        <p:txBody>
          <a:bodyPr anchor="t" rtlCol="false" tIns="0" lIns="0" bIns="0" rIns="0">
            <a:spAutoFit/>
          </a:bodyPr>
          <a:lstStyle/>
          <a:p>
            <a:pPr algn="just">
              <a:lnSpc>
                <a:spcPts val="2194"/>
              </a:lnSpc>
            </a:pPr>
            <a:r>
              <a:rPr lang="en-US" sz="1567">
                <a:solidFill>
                  <a:srgbClr val="000000"/>
                </a:solidFill>
                <a:latin typeface="Karnchang"/>
              </a:rPr>
              <a:t>Total Tweet : 13.023 tweet</a:t>
            </a:r>
          </a:p>
          <a:p>
            <a:pPr algn="just">
              <a:lnSpc>
                <a:spcPts val="2194"/>
              </a:lnSpc>
            </a:pPr>
            <a:r>
              <a:rPr lang="en-US" sz="1567">
                <a:solidFill>
                  <a:srgbClr val="000000"/>
                </a:solidFill>
                <a:latin typeface="Karnchang"/>
              </a:rPr>
              <a:t>Abusive Tweet : 8.031 tweet (61,7%) </a:t>
            </a:r>
          </a:p>
          <a:p>
            <a:pPr algn="just">
              <a:lnSpc>
                <a:spcPts val="2194"/>
              </a:lnSpc>
            </a:pPr>
            <a:r>
              <a:rPr lang="en-US" sz="1567">
                <a:solidFill>
                  <a:srgbClr val="000000"/>
                </a:solidFill>
                <a:latin typeface="Karnchang"/>
              </a:rPr>
              <a:t>Non Abusive Tweet : 4.992 tweet (38,3%) </a:t>
            </a:r>
          </a:p>
          <a:p>
            <a:pPr algn="just">
              <a:lnSpc>
                <a:spcPts val="2194"/>
              </a:lnSpc>
            </a:pPr>
          </a:p>
        </p:txBody>
      </p:sp>
      <p:sp>
        <p:nvSpPr>
          <p:cNvPr name="TextBox 38" id="38"/>
          <p:cNvSpPr txBox="true"/>
          <p:nvPr/>
        </p:nvSpPr>
        <p:spPr>
          <a:xfrm rot="0">
            <a:off x="10559878" y="2380556"/>
            <a:ext cx="4749655" cy="434213"/>
          </a:xfrm>
          <a:prstGeom prst="rect">
            <a:avLst/>
          </a:prstGeom>
        </p:spPr>
        <p:txBody>
          <a:bodyPr anchor="t" rtlCol="false" tIns="0" lIns="0" bIns="0" rIns="0">
            <a:spAutoFit/>
          </a:bodyPr>
          <a:lstStyle/>
          <a:p>
            <a:pPr algn="just">
              <a:lnSpc>
                <a:spcPts val="2842"/>
              </a:lnSpc>
            </a:pPr>
            <a:r>
              <a:rPr lang="en-US" sz="2030">
                <a:solidFill>
                  <a:srgbClr val="000000"/>
                </a:solidFill>
                <a:latin typeface="Karnchang Bold"/>
              </a:rPr>
              <a:t>Kata yang sering muncul pada Tweet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6EAEF"/>
        </a:solidFill>
      </p:bgPr>
    </p:bg>
    <p:spTree>
      <p:nvGrpSpPr>
        <p:cNvPr id="1" name=""/>
        <p:cNvGrpSpPr/>
        <p:nvPr/>
      </p:nvGrpSpPr>
      <p:grpSpPr>
        <a:xfrm>
          <a:off x="0" y="0"/>
          <a:ext cx="0" cy="0"/>
          <a:chOff x="0" y="0"/>
          <a:chExt cx="0" cy="0"/>
        </a:xfrm>
      </p:grpSpPr>
      <p:grpSp>
        <p:nvGrpSpPr>
          <p:cNvPr name="Group 2" id="2"/>
          <p:cNvGrpSpPr/>
          <p:nvPr/>
        </p:nvGrpSpPr>
        <p:grpSpPr>
          <a:xfrm rot="0">
            <a:off x="787067" y="592941"/>
            <a:ext cx="16713866" cy="9101117"/>
            <a:chOff x="0" y="0"/>
            <a:chExt cx="4402006" cy="2397002"/>
          </a:xfrm>
        </p:grpSpPr>
        <p:sp>
          <p:nvSpPr>
            <p:cNvPr name="Freeform 3" id="3"/>
            <p:cNvSpPr/>
            <p:nvPr/>
          </p:nvSpPr>
          <p:spPr>
            <a:xfrm flipH="false" flipV="false" rot="0">
              <a:off x="0" y="0"/>
              <a:ext cx="4402006" cy="2397002"/>
            </a:xfrm>
            <a:custGeom>
              <a:avLst/>
              <a:gdLst/>
              <a:ahLst/>
              <a:cxnLst/>
              <a:rect r="r" b="b" t="t" l="l"/>
              <a:pathLst>
                <a:path h="2397002" w="4402006">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name="TextBox 4" id="4"/>
            <p:cNvSpPr txBox="true"/>
            <p:nvPr/>
          </p:nvSpPr>
          <p:spPr>
            <a:xfrm>
              <a:off x="0" y="-38100"/>
              <a:ext cx="4402006" cy="2435102"/>
            </a:xfrm>
            <a:prstGeom prst="rect">
              <a:avLst/>
            </a:prstGeom>
          </p:spPr>
          <p:txBody>
            <a:bodyPr anchor="ctr" rtlCol="false" tIns="50800" lIns="50800" bIns="50800" rIns="50800"/>
            <a:lstStyle/>
            <a:p>
              <a:pPr algn="ctr">
                <a:lnSpc>
                  <a:spcPts val="3362"/>
                </a:lnSpc>
              </a:pPr>
            </a:p>
          </p:txBody>
        </p:sp>
      </p:grpSp>
      <p:grpSp>
        <p:nvGrpSpPr>
          <p:cNvPr name="Group 5" id="5"/>
          <p:cNvGrpSpPr/>
          <p:nvPr/>
        </p:nvGrpSpPr>
        <p:grpSpPr>
          <a:xfrm rot="-7538080">
            <a:off x="-7029811" y="-5584933"/>
            <a:ext cx="9808447" cy="9331824"/>
            <a:chOff x="0" y="0"/>
            <a:chExt cx="13077930" cy="12442432"/>
          </a:xfrm>
        </p:grpSpPr>
        <p:grpSp>
          <p:nvGrpSpPr>
            <p:cNvPr name="Group 6" id="6"/>
            <p:cNvGrpSpPr/>
            <p:nvPr/>
          </p:nvGrpSpPr>
          <p:grpSpPr>
            <a:xfrm rot="2252144">
              <a:off x="1498251" y="1484738"/>
              <a:ext cx="7399579" cy="7432687"/>
              <a:chOff x="0" y="0"/>
              <a:chExt cx="2816645" cy="2829248"/>
            </a:xfrm>
          </p:grpSpPr>
          <p:sp>
            <p:nvSpPr>
              <p:cNvPr name="Freeform 7" id="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8" id="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2252144">
              <a:off x="2397493" y="3224228"/>
              <a:ext cx="7399579" cy="7432687"/>
              <a:chOff x="0" y="0"/>
              <a:chExt cx="2816645" cy="2829248"/>
            </a:xfrm>
          </p:grpSpPr>
          <p:sp>
            <p:nvSpPr>
              <p:cNvPr name="Freeform 10" id="1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11" id="1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252144">
              <a:off x="4180100" y="3525007"/>
              <a:ext cx="7399579" cy="7432687"/>
              <a:chOff x="0" y="0"/>
              <a:chExt cx="2816645" cy="2829248"/>
            </a:xfrm>
          </p:grpSpPr>
          <p:sp>
            <p:nvSpPr>
              <p:cNvPr name="Freeform 13" id="1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14" id="1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2124477">
            <a:off x="15979122" y="5429903"/>
            <a:ext cx="9808447" cy="9331824"/>
            <a:chOff x="0" y="0"/>
            <a:chExt cx="13077930" cy="12442432"/>
          </a:xfrm>
        </p:grpSpPr>
        <p:grpSp>
          <p:nvGrpSpPr>
            <p:cNvPr name="Group 16" id="16"/>
            <p:cNvGrpSpPr/>
            <p:nvPr/>
          </p:nvGrpSpPr>
          <p:grpSpPr>
            <a:xfrm rot="2252144">
              <a:off x="1498251" y="1484738"/>
              <a:ext cx="7399579" cy="7432687"/>
              <a:chOff x="0" y="0"/>
              <a:chExt cx="2816645" cy="2829248"/>
            </a:xfrm>
          </p:grpSpPr>
          <p:sp>
            <p:nvSpPr>
              <p:cNvPr name="Freeform 17" id="17"/>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243342"/>
              </a:solidFill>
            </p:spPr>
          </p:sp>
          <p:sp>
            <p:nvSpPr>
              <p:cNvPr name="TextBox 18" id="18"/>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2252144">
              <a:off x="2397493" y="3224228"/>
              <a:ext cx="7399579" cy="7432687"/>
              <a:chOff x="0" y="0"/>
              <a:chExt cx="2816645" cy="2829248"/>
            </a:xfrm>
          </p:grpSpPr>
          <p:sp>
            <p:nvSpPr>
              <p:cNvPr name="Freeform 20" id="20"/>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535659"/>
              </a:solidFill>
            </p:spPr>
          </p:sp>
          <p:sp>
            <p:nvSpPr>
              <p:cNvPr name="TextBox 21" id="21"/>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2252144">
              <a:off x="4180100" y="3525007"/>
              <a:ext cx="7399579" cy="7432687"/>
              <a:chOff x="0" y="0"/>
              <a:chExt cx="2816645" cy="2829248"/>
            </a:xfrm>
          </p:grpSpPr>
          <p:sp>
            <p:nvSpPr>
              <p:cNvPr name="Freeform 23" id="23"/>
              <p:cNvSpPr/>
              <p:nvPr/>
            </p:nvSpPr>
            <p:spPr>
              <a:xfrm flipH="false" flipV="false" rot="0">
                <a:off x="0" y="0"/>
                <a:ext cx="2816645" cy="2829248"/>
              </a:xfrm>
              <a:custGeom>
                <a:avLst/>
                <a:gdLst/>
                <a:ahLst/>
                <a:cxnLst/>
                <a:rect r="r" b="b" t="t" l="l"/>
                <a:pathLst>
                  <a:path h="2829248" w="2816645">
                    <a:moveTo>
                      <a:pt x="0" y="0"/>
                    </a:moveTo>
                    <a:lnTo>
                      <a:pt x="2816645" y="0"/>
                    </a:lnTo>
                    <a:lnTo>
                      <a:pt x="2816645" y="2829248"/>
                    </a:lnTo>
                    <a:lnTo>
                      <a:pt x="0" y="2829248"/>
                    </a:lnTo>
                    <a:close/>
                  </a:path>
                </a:pathLst>
              </a:custGeom>
              <a:solidFill>
                <a:srgbClr val="858789"/>
              </a:solidFill>
            </p:spPr>
          </p:sp>
          <p:sp>
            <p:nvSpPr>
              <p:cNvPr name="TextBox 24" id="24"/>
              <p:cNvSpPr txBox="true"/>
              <p:nvPr/>
            </p:nvSpPr>
            <p:spPr>
              <a:xfrm>
                <a:off x="0" y="-123825"/>
                <a:ext cx="2816645" cy="2953073"/>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25" id="25"/>
          <p:cNvGrpSpPr/>
          <p:nvPr/>
        </p:nvGrpSpPr>
        <p:grpSpPr>
          <a:xfrm rot="0">
            <a:off x="15665503" y="317552"/>
            <a:ext cx="2042119" cy="650325"/>
            <a:chOff x="0" y="0"/>
            <a:chExt cx="537842" cy="171279"/>
          </a:xfrm>
        </p:grpSpPr>
        <p:sp>
          <p:nvSpPr>
            <p:cNvPr name="Freeform 26" id="26"/>
            <p:cNvSpPr/>
            <p:nvPr/>
          </p:nvSpPr>
          <p:spPr>
            <a:xfrm flipH="false" flipV="false" rot="0">
              <a:off x="0" y="0"/>
              <a:ext cx="537842" cy="171279"/>
            </a:xfrm>
            <a:custGeom>
              <a:avLst/>
              <a:gdLst/>
              <a:ahLst/>
              <a:cxnLst/>
              <a:rect r="r" b="b" t="t" l="l"/>
              <a:pathLst>
                <a:path h="171279" w="537842">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name="TextBox 27" id="27"/>
            <p:cNvSpPr txBox="true"/>
            <p:nvPr/>
          </p:nvSpPr>
          <p:spPr>
            <a:xfrm>
              <a:off x="0" y="-38100"/>
              <a:ext cx="537842" cy="209379"/>
            </a:xfrm>
            <a:prstGeom prst="rect">
              <a:avLst/>
            </a:prstGeom>
          </p:spPr>
          <p:txBody>
            <a:bodyPr anchor="ctr" rtlCol="false" tIns="50800" lIns="50800" bIns="50800" rIns="50800"/>
            <a:lstStyle/>
            <a:p>
              <a:pPr algn="ctr">
                <a:lnSpc>
                  <a:spcPts val="3362"/>
                </a:lnSpc>
              </a:pPr>
            </a:p>
          </p:txBody>
        </p:sp>
      </p:grpSp>
      <p:grpSp>
        <p:nvGrpSpPr>
          <p:cNvPr name="Group 28" id="28"/>
          <p:cNvGrpSpPr/>
          <p:nvPr/>
        </p:nvGrpSpPr>
        <p:grpSpPr>
          <a:xfrm rot="0">
            <a:off x="629723" y="9258300"/>
            <a:ext cx="6961669" cy="627749"/>
            <a:chOff x="0" y="0"/>
            <a:chExt cx="1833526" cy="165333"/>
          </a:xfrm>
        </p:grpSpPr>
        <p:sp>
          <p:nvSpPr>
            <p:cNvPr name="Freeform 29" id="29"/>
            <p:cNvSpPr/>
            <p:nvPr/>
          </p:nvSpPr>
          <p:spPr>
            <a:xfrm flipH="false" flipV="false" rot="0">
              <a:off x="0" y="0"/>
              <a:ext cx="1833526" cy="165333"/>
            </a:xfrm>
            <a:custGeom>
              <a:avLst/>
              <a:gdLst/>
              <a:ahLst/>
              <a:cxnLst/>
              <a:rect r="r" b="b" t="t" l="l"/>
              <a:pathLst>
                <a:path h="165333" w="1833526">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name="TextBox 30" id="30"/>
            <p:cNvSpPr txBox="true"/>
            <p:nvPr/>
          </p:nvSpPr>
          <p:spPr>
            <a:xfrm>
              <a:off x="0" y="-38100"/>
              <a:ext cx="1833526" cy="203433"/>
            </a:xfrm>
            <a:prstGeom prst="rect">
              <a:avLst/>
            </a:prstGeom>
          </p:spPr>
          <p:txBody>
            <a:bodyPr anchor="ctr" rtlCol="false" tIns="50800" lIns="50800" bIns="50800" rIns="50800"/>
            <a:lstStyle/>
            <a:p>
              <a:pPr algn="ctr">
                <a:lnSpc>
                  <a:spcPts val="3362"/>
                </a:lnSpc>
              </a:pPr>
            </a:p>
          </p:txBody>
        </p:sp>
      </p:grpSp>
      <p:sp>
        <p:nvSpPr>
          <p:cNvPr name="Freeform 31" id="31"/>
          <p:cNvSpPr/>
          <p:nvPr/>
        </p:nvSpPr>
        <p:spPr>
          <a:xfrm flipH="false" flipV="false" rot="0">
            <a:off x="5112105" y="2475759"/>
            <a:ext cx="7373832" cy="5591715"/>
          </a:xfrm>
          <a:custGeom>
            <a:avLst/>
            <a:gdLst/>
            <a:ahLst/>
            <a:cxnLst/>
            <a:rect r="r" b="b" t="t" l="l"/>
            <a:pathLst>
              <a:path h="5591715" w="7373832">
                <a:moveTo>
                  <a:pt x="0" y="0"/>
                </a:moveTo>
                <a:lnTo>
                  <a:pt x="7373832" y="0"/>
                </a:lnTo>
                <a:lnTo>
                  <a:pt x="7373832" y="5591715"/>
                </a:lnTo>
                <a:lnTo>
                  <a:pt x="0" y="5591715"/>
                </a:lnTo>
                <a:lnTo>
                  <a:pt x="0" y="0"/>
                </a:lnTo>
                <a:close/>
              </a:path>
            </a:pathLst>
          </a:custGeom>
          <a:blipFill>
            <a:blip r:embed="rId2"/>
            <a:stretch>
              <a:fillRect l="0" t="0" r="0" b="0"/>
            </a:stretch>
          </a:blipFill>
        </p:spPr>
      </p:sp>
      <p:sp>
        <p:nvSpPr>
          <p:cNvPr name="TextBox 32" id="32"/>
          <p:cNvSpPr txBox="true"/>
          <p:nvPr/>
        </p:nvSpPr>
        <p:spPr>
          <a:xfrm rot="0">
            <a:off x="4293776" y="669680"/>
            <a:ext cx="9700448" cy="1107440"/>
          </a:xfrm>
          <a:prstGeom prst="rect">
            <a:avLst/>
          </a:prstGeom>
        </p:spPr>
        <p:txBody>
          <a:bodyPr anchor="t" rtlCol="false" tIns="0" lIns="0" bIns="0" rIns="0">
            <a:spAutoFit/>
          </a:bodyPr>
          <a:lstStyle/>
          <a:p>
            <a:pPr algn="ctr">
              <a:lnSpc>
                <a:spcPts val="5980"/>
              </a:lnSpc>
            </a:pPr>
            <a:r>
              <a:rPr lang="en-US" sz="6500">
                <a:solidFill>
                  <a:srgbClr val="243342"/>
                </a:solidFill>
                <a:latin typeface="Karnchang Bold"/>
              </a:rPr>
              <a:t>Hasil penelitian</a:t>
            </a:r>
          </a:p>
        </p:txBody>
      </p:sp>
      <p:sp>
        <p:nvSpPr>
          <p:cNvPr name="TextBox 33" id="33"/>
          <p:cNvSpPr txBox="true"/>
          <p:nvPr/>
        </p:nvSpPr>
        <p:spPr>
          <a:xfrm rot="0">
            <a:off x="15621459" y="349050"/>
            <a:ext cx="2168307" cy="444454"/>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Halaman 5</a:t>
            </a:r>
          </a:p>
        </p:txBody>
      </p:sp>
      <p:sp>
        <p:nvSpPr>
          <p:cNvPr name="TextBox 34" id="34"/>
          <p:cNvSpPr txBox="true"/>
          <p:nvPr/>
        </p:nvSpPr>
        <p:spPr>
          <a:xfrm rot="0">
            <a:off x="551143" y="9305925"/>
            <a:ext cx="7118830" cy="444500"/>
          </a:xfrm>
          <a:prstGeom prst="rect">
            <a:avLst/>
          </a:prstGeom>
        </p:spPr>
        <p:txBody>
          <a:bodyPr anchor="t" rtlCol="false" tIns="0" lIns="0" bIns="0" rIns="0">
            <a:spAutoFit/>
          </a:bodyPr>
          <a:lstStyle/>
          <a:p>
            <a:pPr algn="ctr">
              <a:lnSpc>
                <a:spcPts val="2800"/>
              </a:lnSpc>
            </a:pPr>
            <a:r>
              <a:rPr lang="en-US" sz="2000" spc="120">
                <a:solidFill>
                  <a:srgbClr val="FFFFFF"/>
                </a:solidFill>
                <a:latin typeface="Karnchang"/>
              </a:rPr>
              <a:t>Rizky Aryendi Gumilang</a:t>
            </a:r>
          </a:p>
        </p:txBody>
      </p:sp>
      <p:sp>
        <p:nvSpPr>
          <p:cNvPr name="TextBox 35" id="35"/>
          <p:cNvSpPr txBox="true"/>
          <p:nvPr/>
        </p:nvSpPr>
        <p:spPr>
          <a:xfrm rot="0">
            <a:off x="5083982" y="8257974"/>
            <a:ext cx="9098786" cy="607880"/>
          </a:xfrm>
          <a:prstGeom prst="rect">
            <a:avLst/>
          </a:prstGeom>
        </p:spPr>
        <p:txBody>
          <a:bodyPr anchor="t" rtlCol="false" tIns="0" lIns="0" bIns="0" rIns="0">
            <a:spAutoFit/>
          </a:bodyPr>
          <a:lstStyle/>
          <a:p>
            <a:pPr algn="just">
              <a:lnSpc>
                <a:spcPts val="2194"/>
              </a:lnSpc>
            </a:pPr>
            <a:r>
              <a:rPr lang="en-US" sz="1567">
                <a:solidFill>
                  <a:srgbClr val="000000"/>
                </a:solidFill>
                <a:latin typeface="Karnchang"/>
              </a:rPr>
              <a:t>Variabel jumlahkarakter (total_char) dengan jumlah kata (total_words) bersifatsaling mempengaruhi</a:t>
            </a:r>
          </a:p>
          <a:p>
            <a:pPr algn="just">
              <a:lnSpc>
                <a:spcPts val="2194"/>
              </a:lnSpc>
            </a:pPr>
          </a:p>
        </p:txBody>
      </p:sp>
      <p:sp>
        <p:nvSpPr>
          <p:cNvPr name="TextBox 36" id="36"/>
          <p:cNvSpPr txBox="true"/>
          <p:nvPr/>
        </p:nvSpPr>
        <p:spPr>
          <a:xfrm rot="0">
            <a:off x="5983144" y="1934234"/>
            <a:ext cx="6321711" cy="434213"/>
          </a:xfrm>
          <a:prstGeom prst="rect">
            <a:avLst/>
          </a:prstGeom>
        </p:spPr>
        <p:txBody>
          <a:bodyPr anchor="t" rtlCol="false" tIns="0" lIns="0" bIns="0" rIns="0">
            <a:spAutoFit/>
          </a:bodyPr>
          <a:lstStyle/>
          <a:p>
            <a:pPr algn="just">
              <a:lnSpc>
                <a:spcPts val="2842"/>
              </a:lnSpc>
            </a:pPr>
            <a:r>
              <a:rPr lang="en-US" sz="2030">
                <a:solidFill>
                  <a:srgbClr val="000000"/>
                </a:solidFill>
                <a:latin typeface="Karnchang Bold"/>
              </a:rPr>
              <a:t>Analisa korelasi menggunakan Scatter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DAF0hizbJG4</dc:identifier>
  <dcterms:modified xsi:type="dcterms:W3CDTF">2011-08-01T06:04:30Z</dcterms:modified>
  <cp:revision>1</cp:revision>
  <dc:title>Text API Cleansing [Binar_Gold_Challange]</dc:title>
</cp:coreProperties>
</file>